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7"/>
  </p:notesMasterIdLst>
  <p:handoutMasterIdLst>
    <p:handoutMasterId r:id="rId18"/>
  </p:handoutMasterIdLst>
  <p:sldIdLst>
    <p:sldId id="2146846746" r:id="rId7"/>
    <p:sldId id="2146846754" r:id="rId8"/>
    <p:sldId id="2146846750" r:id="rId9"/>
    <p:sldId id="273" r:id="rId10"/>
    <p:sldId id="2146846753" r:id="rId11"/>
    <p:sldId id="2146846752" r:id="rId12"/>
    <p:sldId id="2142532666" r:id="rId13"/>
    <p:sldId id="2142532550" r:id="rId14"/>
    <p:sldId id="2146846866" r:id="rId15"/>
    <p:sldId id="2146846862" r:id="rId16"/>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p:restoredTop sz="88707" autoAdjust="0"/>
  </p:normalViewPr>
  <p:slideViewPr>
    <p:cSldViewPr snapToGrid="0" snapToObjects="1">
      <p:cViewPr varScale="1">
        <p:scale>
          <a:sx n="75" d="100"/>
          <a:sy n="75" d="100"/>
        </p:scale>
        <p:origin x="1296" y="176"/>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demonstrate </a:t>
            </a:r>
            <a:r>
              <a:rPr lang="en-US" b="0" i="0" dirty="0">
                <a:solidFill>
                  <a:srgbClr val="161616"/>
                </a:solidFill>
                <a:effectLst/>
                <a:latin typeface="IBM Plex Sans VF" panose="020B0503050203000203" pitchFamily="34" charset="0"/>
              </a:rPr>
              <a:t>This demo will walk you how to create, manage, secure and socialize </a:t>
            </a:r>
            <a:r>
              <a:rPr lang="en-US" b="0" i="0" dirty="0" err="1">
                <a:solidFill>
                  <a:srgbClr val="161616"/>
                </a:solidFill>
                <a:effectLst/>
                <a:latin typeface="IBM Plex Sans VF" panose="020B0503050203000203" pitchFamily="34" charset="0"/>
              </a:rPr>
              <a:t>GraphQL</a:t>
            </a:r>
            <a:r>
              <a:rPr lang="en-US" b="0" i="0" dirty="0">
                <a:solidFill>
                  <a:srgbClr val="161616"/>
                </a:solidFill>
                <a:effectLst/>
                <a:latin typeface="IBM Plex Sans VF" panose="020B0503050203000203" pitchFamily="34" charset="0"/>
              </a:rPr>
              <a:t> APIs with IBM API Connect and API Connect Essentials.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4F4F4"/>
                </a:highlight>
                <a:latin typeface="IBM Plex Sans VF" panose="020B0503050203000203" pitchFamily="34" charset="0"/>
              </a:rPr>
              <a:t>The rising adoption of hybrid cloud has resulted in data stored everywhere – in different types of data stores likes data warehouses, lakes, and </a:t>
            </a:r>
            <a:r>
              <a:rPr lang="en-US" b="0" i="0" dirty="0" err="1">
                <a:solidFill>
                  <a:srgbClr val="161616"/>
                </a:solidFill>
                <a:effectLst/>
                <a:highlight>
                  <a:srgbClr val="F4F4F4"/>
                </a:highlight>
                <a:latin typeface="IBM Plex Sans VF" panose="020B0503050203000203" pitchFamily="34" charset="0"/>
              </a:rPr>
              <a:t>lakehouses</a:t>
            </a:r>
            <a:r>
              <a:rPr lang="en-US" b="0" i="0" dirty="0">
                <a:solidFill>
                  <a:srgbClr val="161616"/>
                </a:solidFill>
                <a:effectLst/>
                <a:highlight>
                  <a:srgbClr val="F4F4F4"/>
                </a:highlight>
                <a:latin typeface="IBM Plex Sans VF" panose="020B0503050203000203" pitchFamily="34" charset="0"/>
              </a:rPr>
              <a:t> as well as across different clouds and on-premises environments. APIs serve as the essential connector between different data sources and applications, which means that businesses are relying on and creating more APIs than ever before to get the data they need to power their applications and experiences.</a:t>
            </a:r>
            <a:br>
              <a:rPr lang="en-US" dirty="0"/>
            </a:br>
            <a:br>
              <a:rPr lang="en-US" dirty="0"/>
            </a:b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has rapidly become a go-to query language for companies to interact with their data and is emerging as a new standard for APIs, layering upon the investments in REST APIs and data systems.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Provider teams tasked with building them. We believe that APIs built declaratively are simply better - leading to first implementation with fewer lines of clean code, faster time to deploy, and APIs with built-in performance, cost, and reliability optimizations.</a:t>
            </a:r>
            <a:endParaRPr lang="en-US"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spcBef>
                <a:spcPts val="2200"/>
              </a:spcBef>
              <a:spcAft>
                <a:spcPct val="0"/>
              </a:spcAft>
              <a:buClr>
                <a:schemeClr val="tx1"/>
              </a:buClr>
              <a:defRPr/>
            </a:pPr>
            <a:r>
              <a:rPr lang="en-US" b="0" i="0" dirty="0">
                <a:solidFill>
                  <a:srgbClr val="161616"/>
                </a:solidFill>
                <a:effectLst/>
                <a:highlight>
                  <a:srgbClr val="F4F4F4"/>
                </a:highlight>
                <a:latin typeface="IBM Plex Sans VF" panose="020B0503050203000203" pitchFamily="34" charset="0"/>
              </a:rPr>
              <a:t>Focus Corporation, a hypothetical retail company engaged with IBM, is highly motivated to derive more revenue from first-time customers to their online storefronts. Focus development team decided to invest in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as a new standard for APIs.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is a query language for APIs that gives an application client greater control over what data it retrieves in an API request when compared with a REST API request.</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developers would like to explore an easier way for developers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consuming data stored everywhere.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teams tasked with building them, securing them, socializing them, and managing them. To ease the process of building these APIs, they would like to explore a way to create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a declarative approach for federated access to data.</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team requested a demo to learn how to move from zero to enterprise in the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domain. The following demo, Focus’ developers will learn how to use API Connect Essentials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to create a a federated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by pulling data from disparate sources (REST API and MySQL). After that they will use IBM API Connect to create a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proxy definition that proxies a backend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server from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and to define rate limiting controls that reflect the amount of data that is returned from the server. In this demo, Focus will see how to CREATE, MANAGE, SECURE and SOCIALIZE their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IBM API Connect solution.</a:t>
            </a:r>
            <a:endParaRPr lang="en-US" sz="2000" dirty="0">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the demo we will execute the following steps: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Setup API Connect Essentials;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Build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 from a REST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Add a new REST API into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Autogenerate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Schemas from a MySQL Database</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composition of building blocks using @materializer</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 in APIC</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Edit and Test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Product and apply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Rate Limits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Socialize your API</a:t>
            </a:r>
          </a:p>
          <a:p>
            <a:pPr marL="0" marR="0" lvl="0" indent="0" algn="l" defTabSz="1829349" rtl="0" eaLnBrk="1" fontAlgn="auto" latinLnBrk="0" hangingPunct="1">
              <a:lnSpc>
                <a:spcPct val="100000"/>
              </a:lnSpc>
              <a:spcBef>
                <a:spcPts val="1200"/>
              </a:spcBef>
              <a:spcAft>
                <a:spcPts val="0"/>
              </a:spcAft>
              <a:buClrTx/>
              <a:buSzTx/>
              <a:buFontTx/>
              <a:buNone/>
              <a:tabLst/>
              <a:defRPr/>
            </a:pP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504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fontAlgn="base">
              <a:buFont typeface="Arial" panose="020B0604020202020204" pitchFamily="34" charset="0"/>
              <a:buNone/>
            </a:pPr>
            <a:r>
              <a:rPr lang="en-US" b="0" i="0" dirty="0">
                <a:solidFill>
                  <a:srgbClr val="161616"/>
                </a:solidFill>
                <a:effectLst/>
                <a:highlight>
                  <a:srgbClr val="F4F4F4"/>
                </a:highlight>
                <a:latin typeface="IBM Plex Sans VF" panose="020B0503050203000203" pitchFamily="34" charset="0"/>
              </a:rPr>
              <a:t>Let’s summarize what Focus’ developers have done today. In this demo they:</a:t>
            </a:r>
            <a:br>
              <a:rPr lang="en-US" b="0" i="0" dirty="0">
                <a:solidFill>
                  <a:srgbClr val="161616"/>
                </a:solidFill>
                <a:effectLst/>
                <a:highlight>
                  <a:srgbClr val="F4F4F4"/>
                </a:highlight>
                <a:latin typeface="IBM Plex Sans VF" panose="020B0503050203000203" pitchFamily="34" charset="0"/>
              </a:rPr>
            </a:br>
            <a:endParaRPr lang="en-US" b="0" i="0" dirty="0">
              <a:solidFill>
                <a:srgbClr val="161616"/>
              </a:solidFill>
              <a:effectLst/>
              <a:highlight>
                <a:srgbClr val="F4F4F4"/>
              </a:highlight>
              <a:latin typeface="IBM Plex Sans VF" panose="020B0503050203000203" pitchFamily="34" charset="0"/>
            </a:endParaRP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a declarative approach using API Connect Essentials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different sources (two REST services and one MySQL database);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graph composition using @materializer;</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Deployed the new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 Cloud runtime;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Proxy API in API Connect to call the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Managed their API and set up the security policies;</a:t>
            </a:r>
          </a:p>
          <a:p>
            <a:pPr marL="342900" indent="-342900" algn="l" fontAlgn="base">
              <a:buFont typeface="Arial" panose="020B0604020202020204" pitchFamily="34" charset="0"/>
              <a:buChar char="•"/>
            </a:pPr>
            <a:r>
              <a:rPr lang="en-US" b="0" i="0">
                <a:solidFill>
                  <a:srgbClr val="161616"/>
                </a:solidFill>
                <a:effectLst/>
                <a:highlight>
                  <a:srgbClr val="F4F4F4"/>
                </a:highlight>
                <a:latin typeface="inherit"/>
              </a:rPr>
              <a:t>Created </a:t>
            </a:r>
            <a:r>
              <a:rPr lang="en-US" b="0" i="0" dirty="0">
                <a:solidFill>
                  <a:srgbClr val="161616"/>
                </a:solidFill>
                <a:effectLst/>
                <a:highlight>
                  <a:srgbClr val="F4F4F4"/>
                </a:highlight>
                <a:latin typeface="inherit"/>
              </a:rPr>
              <a:t>a Product and apply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rate limits;</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Socialized their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the Developer Portal and demonstrated how an API consumer can use the API portal to perform self-service consumption of the API;</a:t>
            </a:r>
          </a:p>
          <a:p>
            <a:br>
              <a:rPr lang="en-US" dirty="0"/>
            </a:br>
            <a:r>
              <a:rPr lang="en-US" b="0" i="0" dirty="0">
                <a:solidFill>
                  <a:srgbClr val="161616"/>
                </a:solidFill>
                <a:effectLst/>
                <a:highlight>
                  <a:srgbClr val="F4F4F4"/>
                </a:highlight>
                <a:latin typeface="IBM Plex Sans VF" panose="020B0503050203000203" pitchFamily="34" charset="0"/>
              </a:rPr>
              <a:t>From a business perspective, Focus Corporate learned how to use APIs to automate a series of steps to obtain customer and order information from different sources (legacy services and databases). They verified how to use API as the foundation of their digital transformation journey.</a:t>
            </a:r>
            <a:br>
              <a:rPr lang="en-US" dirty="0"/>
            </a:br>
            <a:br>
              <a:rPr lang="en-US" dirty="0"/>
            </a:br>
            <a:r>
              <a:rPr lang="en-US" b="0" i="0" dirty="0">
                <a:solidFill>
                  <a:srgbClr val="161616"/>
                </a:solidFill>
                <a:effectLst/>
                <a:highlight>
                  <a:srgbClr val="F4F4F4"/>
                </a:highlight>
                <a:latin typeface="IBM Plex Sans VF" panose="020B0503050203000203" pitchFamily="34" charset="0"/>
              </a:rPr>
              <a:t>For Focus’ Development team, they learned an easier way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and consume data stored everywhere. At the same time, they saw a complete API Management solution that enables them to create, secure, socialize and manage APIs.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IBM Plex Sans VF" panose="020B0503050203000203" pitchFamily="34" charset="0"/>
              </a:rPr>
              <a:t>Thank you for attending today’s presentation.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mB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5401"/>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4/18/24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00072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theme" Target="../theme/theme5.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theme" Target="../theme/theme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 id="2147484114" r:id="rId43"/>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svg"/><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309308"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Cloud Pak for Integration – </a:t>
            </a:r>
            <a:r>
              <a:rPr lang="en-US" sz="3200">
                <a:solidFill>
                  <a:srgbClr val="FFFFFF"/>
                </a:solidFill>
                <a:latin typeface="IBM Plex Sans Light" panose="020B0403050000000000" pitchFamily="34" charset="77"/>
              </a:rPr>
              <a:t>IBM APIC</a:t>
            </a:r>
            <a:endParaRPr lang="en-US" sz="3200" dirty="0">
              <a:solidFill>
                <a:srgbClr val="FFFFFF"/>
              </a:solidFill>
              <a:latin typeface="IBM Plex Sans Light" panose="020B0403050000000000" pitchFamily="34" charset="77"/>
            </a:endParaRP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Create, Manage, Secure and Socialize </a:t>
            </a:r>
            <a:r>
              <a:rPr lang="en-US" sz="4000" dirty="0" err="1">
                <a:solidFill>
                  <a:schemeClr val="bg1"/>
                </a:solidFill>
                <a:latin typeface="IBM Plex Sans" panose="020B0503050203000203" pitchFamily="34" charset="0"/>
              </a:rPr>
              <a:t>GraphQL</a:t>
            </a:r>
            <a:r>
              <a:rPr lang="en-US" sz="4000" dirty="0">
                <a:solidFill>
                  <a:schemeClr val="bg1"/>
                </a:solidFill>
                <a:latin typeface="IBM Plex Sans" panose="020B0503050203000203" pitchFamily="34" charset="0"/>
              </a:rPr>
              <a:t> APIs with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IBM API Connect and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API Connect Essentials</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200" dirty="0">
                <a:solidFill>
                  <a:srgbClr val="FFFFFF"/>
                </a:solidFill>
                <a:latin typeface="IBM Plex Sans Light" panose="020B0403050000000000" pitchFamily="34" charset="77"/>
                <a:ea typeface="IBM Plex Sans" charset="0"/>
                <a:cs typeface="IBM Plex Sans" charset="0"/>
              </a:rPr>
              <a:t>Brian Wilson</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Americas Principal Automation Technical Sales Leader</a:t>
            </a:r>
          </a:p>
          <a:p>
            <a:pPr>
              <a:spcBef>
                <a:spcPts val="1200"/>
              </a:spcBef>
            </a:pP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ea typeface="IBM Plex Sans" charset="0"/>
                <a:cs typeface="IBM Plex Sans" charset="0"/>
              </a:rPr>
              <a:t>Rafael Osorio</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Senior, Learning Content Development, Automation Software</a:t>
            </a:r>
            <a:endParaRPr lang="en-US"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9802557" y="2860836"/>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3" y="402709"/>
            <a:ext cx="10913683"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The rising adoption of hybrid cloud has resulted in data stored everywhere</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861395"/>
            <a:ext cx="8732807" cy="584775"/>
          </a:xfrm>
          <a:prstGeom prst="rect">
            <a:avLst/>
          </a:prstGeom>
          <a:noFill/>
        </p:spPr>
        <p:txBody>
          <a:bodyPr wrap="square" lIns="91440" tIns="45720" rIns="91440" bIns="45720" rtlCol="0" anchor="t">
            <a:spAutoFit/>
          </a:bodyPr>
          <a:lstStyle/>
          <a:p>
            <a:pPr lvl="0">
              <a:defRPr/>
            </a:pPr>
            <a:r>
              <a:rPr lang="en-US" sz="3200" b="1" dirty="0">
                <a:latin typeface="IBM Plex Sans" panose="020B0503050203000203" pitchFamily="34" charset="0"/>
              </a:rPr>
              <a:t>How to access diverse, complicated silos?</a:t>
            </a:r>
            <a:endParaRPr lang="en-US" sz="3200" dirty="0">
              <a:latin typeface="IBM Plex Sans" panose="020B0503050203000203" pitchFamily="34" charset="0"/>
            </a:endParaRPr>
          </a:p>
        </p:txBody>
      </p:sp>
      <p:pic>
        <p:nvPicPr>
          <p:cNvPr id="7" name="Google Shape;81;p21">
            <a:extLst>
              <a:ext uri="{FF2B5EF4-FFF2-40B4-BE49-F238E27FC236}">
                <a16:creationId xmlns:a16="http://schemas.microsoft.com/office/drawing/2014/main" id="{4742F2EE-16FE-938A-89F2-02C73D3B00C0}"/>
              </a:ext>
            </a:extLst>
          </p:cNvPr>
          <p:cNvPicPr preferRelativeResize="0"/>
          <p:nvPr/>
        </p:nvPicPr>
        <p:blipFill>
          <a:blip r:embed="rId3">
            <a:alphaModFix/>
          </a:blip>
          <a:stretch>
            <a:fillRect/>
          </a:stretch>
        </p:blipFill>
        <p:spPr>
          <a:xfrm>
            <a:off x="3448101" y="2612946"/>
            <a:ext cx="10435043" cy="8162568"/>
          </a:xfrm>
          <a:prstGeom prst="rect">
            <a:avLst/>
          </a:prstGeom>
          <a:noFill/>
          <a:ln>
            <a:noFill/>
          </a:ln>
        </p:spPr>
      </p:pic>
      <p:sp>
        <p:nvSpPr>
          <p:cNvPr id="8" name="Google Shape;82;p21">
            <a:extLst>
              <a:ext uri="{FF2B5EF4-FFF2-40B4-BE49-F238E27FC236}">
                <a16:creationId xmlns:a16="http://schemas.microsoft.com/office/drawing/2014/main" id="{8FC03A5E-3D31-B775-458E-74015FC34BFE}"/>
              </a:ext>
            </a:extLst>
          </p:cNvPr>
          <p:cNvSpPr/>
          <p:nvPr/>
        </p:nvSpPr>
        <p:spPr>
          <a:xfrm>
            <a:off x="6980708" y="4300960"/>
            <a:ext cx="3808429" cy="1002008"/>
          </a:xfrm>
          <a:prstGeom prst="rect">
            <a:avLst/>
          </a:prstGeom>
          <a:solidFill>
            <a:schemeClr val="bg1">
              <a:lumMod val="95000"/>
            </a:schemeClr>
          </a:solidFill>
          <a:ln>
            <a:noFill/>
          </a:ln>
        </p:spPr>
        <p:txBody>
          <a:bodyPr spcFirstLastPara="1" wrap="square" lIns="68560" tIns="68560" rIns="68560" bIns="68560" anchor="ctr" anchorCtr="0">
            <a:noAutofit/>
          </a:bodyPr>
          <a:lstStyle/>
          <a:p>
            <a:pPr algn="ctr"/>
            <a:r>
              <a:rPr lang="en" sz="4949" b="1" dirty="0"/>
              <a:t>?</a:t>
            </a:r>
            <a:endParaRPr sz="4949" b="1" dirty="0"/>
          </a:p>
        </p:txBody>
      </p:sp>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Focus Corporation Scenario</a:t>
            </a:r>
            <a:br>
              <a:rPr lang="en-US" sz="4000" b="1" kern="1200" dirty="0"/>
            </a:br>
            <a:endParaRPr lang="en-US" sz="4000" b="1" kern="1200" dirty="0"/>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1658679"/>
            <a:ext cx="7823345" cy="7341247"/>
          </a:xfrm>
          <a:prstGeom prst="rect">
            <a:avLst/>
          </a:prstGeom>
        </p:spPr>
        <p:txBody>
          <a:bodyPr vert="horz" lIns="0" tIns="0" rIns="0" bIns="0" rtlCol="0">
            <a:normAutofit/>
          </a:bodyPr>
          <a:lstStyle/>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Hypothetical retail company that wants to derive more revenue from first-time customers to their online storefronts.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development team decided to invest in </a:t>
            </a:r>
            <a:r>
              <a:rPr lang="en-US" sz="2800" dirty="0" err="1">
                <a:latin typeface="IBM Plex Sans Light" panose="020B0403050203000203" pitchFamily="34" charset="0"/>
              </a:rPr>
              <a:t>GraphQL</a:t>
            </a:r>
            <a:r>
              <a:rPr lang="en-US" sz="2800" dirty="0">
                <a:latin typeface="IBM Plex Sans Light" panose="020B0403050203000203" pitchFamily="34" charset="0"/>
              </a:rPr>
              <a:t> as a new standard for APIs.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developers would like to explore an easier way for developers to build </a:t>
            </a:r>
            <a:r>
              <a:rPr lang="en-US" sz="2800" dirty="0" err="1">
                <a:latin typeface="IBM Plex Sans Light" panose="020B0403050203000203" pitchFamily="34" charset="0"/>
              </a:rPr>
              <a:t>GraphQL</a:t>
            </a:r>
            <a:r>
              <a:rPr lang="en-US" sz="2800" dirty="0">
                <a:latin typeface="IBM Plex Sans Light" panose="020B0403050203000203" pitchFamily="34" charset="0"/>
              </a:rPr>
              <a:t> APIs, consuming data stored everywhere. They would like to explore a way to create </a:t>
            </a:r>
            <a:r>
              <a:rPr lang="en-US" sz="2800" dirty="0" err="1">
                <a:latin typeface="IBM Plex Sans Light" panose="020B0403050203000203" pitchFamily="34" charset="0"/>
              </a:rPr>
              <a:t>GraphQL</a:t>
            </a:r>
            <a:r>
              <a:rPr lang="en-US" sz="2800" dirty="0">
                <a:latin typeface="IBM Plex Sans Light" panose="020B0403050203000203" pitchFamily="34" charset="0"/>
              </a:rPr>
              <a:t> APIs using a declarative approach </a:t>
            </a:r>
            <a:br>
              <a:rPr lang="en-US" sz="2800" dirty="0">
                <a:latin typeface="IBM Plex Sans Light" panose="020B0403050203000203" pitchFamily="34" charset="0"/>
              </a:rPr>
            </a:br>
            <a:r>
              <a:rPr lang="en-US" sz="2800" dirty="0">
                <a:latin typeface="IBM Plex Sans Light" panose="020B0403050203000203" pitchFamily="34" charset="0"/>
              </a:rPr>
              <a:t>for federated access to data.</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team would like to learn how to CREATE, MANAGE, SECURE and SOCIALIZE their </a:t>
            </a:r>
            <a:r>
              <a:rPr lang="en-US" sz="2800" dirty="0" err="1">
                <a:latin typeface="IBM Plex Sans Light" panose="020B0403050203000203" pitchFamily="34" charset="0"/>
              </a:rPr>
              <a:t>GraphQL</a:t>
            </a:r>
            <a:r>
              <a:rPr lang="en-US" sz="2800" dirty="0">
                <a:latin typeface="IBM Plex Sans Light" panose="020B0403050203000203" pitchFamily="34" charset="0"/>
              </a:rPr>
              <a:t> APIs.</a:t>
            </a:r>
          </a:p>
          <a:p>
            <a:pPr lvl="0" fontAlgn="base">
              <a:spcBef>
                <a:spcPts val="2200"/>
              </a:spcBef>
              <a:spcAft>
                <a:spcPct val="0"/>
              </a:spcAft>
              <a:buClr>
                <a:schemeClr val="tx1"/>
              </a:buClr>
              <a:defRPr/>
            </a:pPr>
            <a:endParaRPr lang="en-US" sz="2800" dirty="0">
              <a:latin typeface="IBM Plex Sans Light" panose="020B0403050203000203" pitchFamily="34" charset="0"/>
            </a:endParaRP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40" cy="5641675"/>
          </a:xfrm>
          <a:prstGeom prst="rect">
            <a:avLst/>
          </a:prstGeom>
          <a:solidFill>
            <a:schemeClr val="accent4">
              <a:lumMod val="60000"/>
              <a:lumOff val="40000"/>
            </a:schemeClr>
          </a:solidFill>
          <a:ln>
            <a:solidFill>
              <a:schemeClr val="accent4">
                <a:lumMod val="60000"/>
                <a:lumOff val="40000"/>
              </a:schemeClr>
            </a:solid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solidFill>
            <a:schemeClr val="bg1">
              <a:lumMod val="95000"/>
            </a:schemeClr>
          </a:solidFill>
          <a:ln>
            <a:noFill/>
          </a:ln>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4"/>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8" name="Rectangle 7">
            <a:extLst>
              <a:ext uri="{FF2B5EF4-FFF2-40B4-BE49-F238E27FC236}">
                <a16:creationId xmlns:a16="http://schemas.microsoft.com/office/drawing/2014/main" id="{725B4CC7-B5C9-786C-1389-3BE81B289B5B}"/>
              </a:ext>
            </a:extLst>
          </p:cNvPr>
          <p:cNvSpPr/>
          <p:nvPr/>
        </p:nvSpPr>
        <p:spPr bwMode="auto">
          <a:xfrm>
            <a:off x="8705085" y="5505070"/>
            <a:ext cx="9582915" cy="479085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7" name="Graphic 6">
            <a:extLst>
              <a:ext uri="{FF2B5EF4-FFF2-40B4-BE49-F238E27FC236}">
                <a16:creationId xmlns:a16="http://schemas.microsoft.com/office/drawing/2014/main" id="{7A1A5695-0344-BAA5-DD7A-5E8EFE19B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79252" y="6227861"/>
            <a:ext cx="3227066" cy="3345274"/>
          </a:xfrm>
          <a:prstGeom prst="rect">
            <a:avLst/>
          </a:prstGeom>
        </p:spPr>
      </p:pic>
      <p:pic>
        <p:nvPicPr>
          <p:cNvPr id="11" name="Picture 10">
            <a:extLst>
              <a:ext uri="{FF2B5EF4-FFF2-40B4-BE49-F238E27FC236}">
                <a16:creationId xmlns:a16="http://schemas.microsoft.com/office/drawing/2014/main" id="{07178271-F373-2B78-B806-B1240CDFA108}"/>
              </a:ext>
            </a:extLst>
          </p:cNvPr>
          <p:cNvPicPr>
            <a:picLocks noChangeAspect="1"/>
          </p:cNvPicPr>
          <p:nvPr/>
        </p:nvPicPr>
        <p:blipFill>
          <a:blip r:embed="rId6"/>
          <a:stretch>
            <a:fillRect/>
          </a:stretch>
        </p:blipFill>
        <p:spPr>
          <a:xfrm>
            <a:off x="9557147" y="7315712"/>
            <a:ext cx="4249230" cy="1005087"/>
          </a:xfrm>
          <a:prstGeom prst="rect">
            <a:avLst/>
          </a:prstGeom>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6"/>
          <p:cNvSpPr>
            <a:spLocks/>
          </p:cNvSpPr>
          <p:nvPr/>
        </p:nvSpPr>
        <p:spPr bwMode="auto">
          <a:xfrm>
            <a:off x="2196313" y="7693514"/>
            <a:ext cx="680808" cy="655140"/>
          </a:xfrm>
          <a:custGeom>
            <a:avLst/>
            <a:gdLst/>
            <a:ahLst/>
            <a:cxnLst>
              <a:cxn ang="0">
                <a:pos x="189" y="11"/>
              </a:cxn>
              <a:cxn ang="0">
                <a:pos x="221" y="49"/>
              </a:cxn>
              <a:cxn ang="0">
                <a:pos x="223" y="103"/>
              </a:cxn>
              <a:cxn ang="0">
                <a:pos x="210" y="140"/>
              </a:cxn>
              <a:cxn ang="0">
                <a:pos x="326" y="95"/>
              </a:cxn>
              <a:cxn ang="0">
                <a:pos x="352" y="100"/>
              </a:cxn>
              <a:cxn ang="0">
                <a:pos x="367" y="157"/>
              </a:cxn>
              <a:cxn ang="0">
                <a:pos x="407" y="207"/>
              </a:cxn>
              <a:cxn ang="0">
                <a:pos x="437" y="169"/>
              </a:cxn>
              <a:cxn ang="0">
                <a:pos x="487" y="157"/>
              </a:cxn>
              <a:cxn ang="0">
                <a:pos x="527" y="172"/>
              </a:cxn>
              <a:cxn ang="0">
                <a:pos x="554" y="213"/>
              </a:cxn>
              <a:cxn ang="0">
                <a:pos x="552" y="263"/>
              </a:cxn>
              <a:cxn ang="0">
                <a:pos x="518" y="302"/>
              </a:cxn>
              <a:cxn ang="0">
                <a:pos x="467" y="309"/>
              </a:cxn>
              <a:cxn ang="0">
                <a:pos x="421" y="292"/>
              </a:cxn>
              <a:cxn ang="0">
                <a:pos x="455" y="405"/>
              </a:cxn>
              <a:cxn ang="0">
                <a:pos x="447" y="426"/>
              </a:cxn>
              <a:cxn ang="0">
                <a:pos x="393" y="454"/>
              </a:cxn>
              <a:cxn ang="0">
                <a:pos x="362" y="441"/>
              </a:cxn>
              <a:cxn ang="0">
                <a:pos x="384" y="391"/>
              </a:cxn>
              <a:cxn ang="0">
                <a:pos x="370" y="340"/>
              </a:cxn>
              <a:cxn ang="0">
                <a:pos x="329" y="311"/>
              </a:cxn>
              <a:cxn ang="0">
                <a:pos x="281" y="312"/>
              </a:cxn>
              <a:cxn ang="0">
                <a:pos x="243" y="342"/>
              </a:cxn>
              <a:cxn ang="0">
                <a:pos x="230" y="392"/>
              </a:cxn>
              <a:cxn ang="0">
                <a:pos x="253" y="437"/>
              </a:cxn>
              <a:cxn ang="0">
                <a:pos x="295" y="478"/>
              </a:cxn>
              <a:cxn ang="0">
                <a:pos x="197" y="526"/>
              </a:cxn>
              <a:cxn ang="0">
                <a:pos x="110" y="531"/>
              </a:cxn>
              <a:cxn ang="0">
                <a:pos x="97" y="521"/>
              </a:cxn>
              <a:cxn ang="0">
                <a:pos x="83" y="420"/>
              </a:cxn>
              <a:cxn ang="0">
                <a:pos x="126" y="435"/>
              </a:cxn>
              <a:cxn ang="0">
                <a:pos x="173" y="422"/>
              </a:cxn>
              <a:cxn ang="0">
                <a:pos x="202" y="382"/>
              </a:cxn>
              <a:cxn ang="0">
                <a:pos x="202" y="334"/>
              </a:cxn>
              <a:cxn ang="0">
                <a:pos x="173" y="295"/>
              </a:cxn>
              <a:cxn ang="0">
                <a:pos x="119" y="281"/>
              </a:cxn>
              <a:cxn ang="0">
                <a:pos x="70" y="312"/>
              </a:cxn>
              <a:cxn ang="0">
                <a:pos x="26" y="347"/>
              </a:cxn>
              <a:cxn ang="0">
                <a:pos x="0" y="244"/>
              </a:cxn>
              <a:cxn ang="0">
                <a:pos x="6" y="204"/>
              </a:cxn>
              <a:cxn ang="0">
                <a:pos x="48" y="196"/>
              </a:cxn>
              <a:cxn ang="0">
                <a:pos x="137" y="171"/>
              </a:cxn>
              <a:cxn ang="0">
                <a:pos x="109" y="144"/>
              </a:cxn>
              <a:cxn ang="0">
                <a:pos x="79" y="110"/>
              </a:cxn>
              <a:cxn ang="0">
                <a:pos x="72" y="70"/>
              </a:cxn>
              <a:cxn ang="0">
                <a:pos x="86" y="32"/>
              </a:cxn>
              <a:cxn ang="0">
                <a:pos x="127" y="4"/>
              </a:cxn>
            </a:cxnLst>
            <a:rect l="0" t="0" r="r" b="b"/>
            <a:pathLst>
              <a:path w="557" h="536">
                <a:moveTo>
                  <a:pt x="152" y="0"/>
                </a:moveTo>
                <a:lnTo>
                  <a:pt x="165" y="2"/>
                </a:lnTo>
                <a:lnTo>
                  <a:pt x="177" y="5"/>
                </a:lnTo>
                <a:lnTo>
                  <a:pt x="189" y="11"/>
                </a:lnTo>
                <a:lnTo>
                  <a:pt x="199" y="18"/>
                </a:lnTo>
                <a:lnTo>
                  <a:pt x="208" y="27"/>
                </a:lnTo>
                <a:lnTo>
                  <a:pt x="215" y="37"/>
                </a:lnTo>
                <a:lnTo>
                  <a:pt x="221" y="49"/>
                </a:lnTo>
                <a:lnTo>
                  <a:pt x="225" y="61"/>
                </a:lnTo>
                <a:lnTo>
                  <a:pt x="227" y="74"/>
                </a:lnTo>
                <a:lnTo>
                  <a:pt x="226" y="89"/>
                </a:lnTo>
                <a:lnTo>
                  <a:pt x="223" y="103"/>
                </a:lnTo>
                <a:lnTo>
                  <a:pt x="216" y="118"/>
                </a:lnTo>
                <a:lnTo>
                  <a:pt x="206" y="133"/>
                </a:lnTo>
                <a:lnTo>
                  <a:pt x="208" y="136"/>
                </a:lnTo>
                <a:lnTo>
                  <a:pt x="210" y="140"/>
                </a:lnTo>
                <a:lnTo>
                  <a:pt x="213" y="144"/>
                </a:lnTo>
                <a:lnTo>
                  <a:pt x="265" y="122"/>
                </a:lnTo>
                <a:lnTo>
                  <a:pt x="316" y="99"/>
                </a:lnTo>
                <a:lnTo>
                  <a:pt x="326" y="95"/>
                </a:lnTo>
                <a:lnTo>
                  <a:pt x="334" y="93"/>
                </a:lnTo>
                <a:lnTo>
                  <a:pt x="341" y="93"/>
                </a:lnTo>
                <a:lnTo>
                  <a:pt x="347" y="96"/>
                </a:lnTo>
                <a:lnTo>
                  <a:pt x="352" y="100"/>
                </a:lnTo>
                <a:lnTo>
                  <a:pt x="355" y="106"/>
                </a:lnTo>
                <a:lnTo>
                  <a:pt x="359" y="114"/>
                </a:lnTo>
                <a:lnTo>
                  <a:pt x="361" y="125"/>
                </a:lnTo>
                <a:lnTo>
                  <a:pt x="367" y="157"/>
                </a:lnTo>
                <a:lnTo>
                  <a:pt x="374" y="188"/>
                </a:lnTo>
                <a:lnTo>
                  <a:pt x="381" y="220"/>
                </a:lnTo>
                <a:lnTo>
                  <a:pt x="401" y="220"/>
                </a:lnTo>
                <a:lnTo>
                  <a:pt x="407" y="207"/>
                </a:lnTo>
                <a:lnTo>
                  <a:pt x="412" y="195"/>
                </a:lnTo>
                <a:lnTo>
                  <a:pt x="419" y="185"/>
                </a:lnTo>
                <a:lnTo>
                  <a:pt x="427" y="176"/>
                </a:lnTo>
                <a:lnTo>
                  <a:pt x="437" y="169"/>
                </a:lnTo>
                <a:lnTo>
                  <a:pt x="447" y="163"/>
                </a:lnTo>
                <a:lnTo>
                  <a:pt x="459" y="159"/>
                </a:lnTo>
                <a:lnTo>
                  <a:pt x="472" y="157"/>
                </a:lnTo>
                <a:lnTo>
                  <a:pt x="487" y="157"/>
                </a:lnTo>
                <a:lnTo>
                  <a:pt x="498" y="159"/>
                </a:lnTo>
                <a:lnTo>
                  <a:pt x="509" y="162"/>
                </a:lnTo>
                <a:lnTo>
                  <a:pt x="518" y="167"/>
                </a:lnTo>
                <a:lnTo>
                  <a:pt x="527" y="172"/>
                </a:lnTo>
                <a:lnTo>
                  <a:pt x="535" y="180"/>
                </a:lnTo>
                <a:lnTo>
                  <a:pt x="544" y="190"/>
                </a:lnTo>
                <a:lnTo>
                  <a:pt x="550" y="201"/>
                </a:lnTo>
                <a:lnTo>
                  <a:pt x="554" y="213"/>
                </a:lnTo>
                <a:lnTo>
                  <a:pt x="556" y="226"/>
                </a:lnTo>
                <a:lnTo>
                  <a:pt x="557" y="238"/>
                </a:lnTo>
                <a:lnTo>
                  <a:pt x="555" y="250"/>
                </a:lnTo>
                <a:lnTo>
                  <a:pt x="552" y="263"/>
                </a:lnTo>
                <a:lnTo>
                  <a:pt x="546" y="274"/>
                </a:lnTo>
                <a:lnTo>
                  <a:pt x="538" y="284"/>
                </a:lnTo>
                <a:lnTo>
                  <a:pt x="528" y="294"/>
                </a:lnTo>
                <a:lnTo>
                  <a:pt x="518" y="302"/>
                </a:lnTo>
                <a:lnTo>
                  <a:pt x="506" y="307"/>
                </a:lnTo>
                <a:lnTo>
                  <a:pt x="493" y="311"/>
                </a:lnTo>
                <a:lnTo>
                  <a:pt x="480" y="311"/>
                </a:lnTo>
                <a:lnTo>
                  <a:pt x="467" y="309"/>
                </a:lnTo>
                <a:lnTo>
                  <a:pt x="453" y="305"/>
                </a:lnTo>
                <a:lnTo>
                  <a:pt x="439" y="299"/>
                </a:lnTo>
                <a:lnTo>
                  <a:pt x="425" y="290"/>
                </a:lnTo>
                <a:lnTo>
                  <a:pt x="421" y="292"/>
                </a:lnTo>
                <a:lnTo>
                  <a:pt x="416" y="295"/>
                </a:lnTo>
                <a:lnTo>
                  <a:pt x="411" y="299"/>
                </a:lnTo>
                <a:lnTo>
                  <a:pt x="453" y="398"/>
                </a:lnTo>
                <a:lnTo>
                  <a:pt x="455" y="405"/>
                </a:lnTo>
                <a:lnTo>
                  <a:pt x="455" y="411"/>
                </a:lnTo>
                <a:lnTo>
                  <a:pt x="454" y="417"/>
                </a:lnTo>
                <a:lnTo>
                  <a:pt x="452" y="422"/>
                </a:lnTo>
                <a:lnTo>
                  <a:pt x="447" y="426"/>
                </a:lnTo>
                <a:lnTo>
                  <a:pt x="441" y="430"/>
                </a:lnTo>
                <a:lnTo>
                  <a:pt x="433" y="435"/>
                </a:lnTo>
                <a:lnTo>
                  <a:pt x="401" y="451"/>
                </a:lnTo>
                <a:lnTo>
                  <a:pt x="393" y="454"/>
                </a:lnTo>
                <a:lnTo>
                  <a:pt x="385" y="458"/>
                </a:lnTo>
                <a:lnTo>
                  <a:pt x="376" y="462"/>
                </a:lnTo>
                <a:lnTo>
                  <a:pt x="369" y="451"/>
                </a:lnTo>
                <a:lnTo>
                  <a:pt x="362" y="441"/>
                </a:lnTo>
                <a:lnTo>
                  <a:pt x="370" y="429"/>
                </a:lnTo>
                <a:lnTo>
                  <a:pt x="377" y="417"/>
                </a:lnTo>
                <a:lnTo>
                  <a:pt x="381" y="404"/>
                </a:lnTo>
                <a:lnTo>
                  <a:pt x="384" y="391"/>
                </a:lnTo>
                <a:lnTo>
                  <a:pt x="384" y="377"/>
                </a:lnTo>
                <a:lnTo>
                  <a:pt x="381" y="363"/>
                </a:lnTo>
                <a:lnTo>
                  <a:pt x="376" y="351"/>
                </a:lnTo>
                <a:lnTo>
                  <a:pt x="370" y="340"/>
                </a:lnTo>
                <a:lnTo>
                  <a:pt x="361" y="330"/>
                </a:lnTo>
                <a:lnTo>
                  <a:pt x="352" y="322"/>
                </a:lnTo>
                <a:lnTo>
                  <a:pt x="341" y="316"/>
                </a:lnTo>
                <a:lnTo>
                  <a:pt x="329" y="311"/>
                </a:lnTo>
                <a:lnTo>
                  <a:pt x="316" y="308"/>
                </a:lnTo>
                <a:lnTo>
                  <a:pt x="305" y="308"/>
                </a:lnTo>
                <a:lnTo>
                  <a:pt x="292" y="309"/>
                </a:lnTo>
                <a:lnTo>
                  <a:pt x="281" y="312"/>
                </a:lnTo>
                <a:lnTo>
                  <a:pt x="270" y="317"/>
                </a:lnTo>
                <a:lnTo>
                  <a:pt x="260" y="324"/>
                </a:lnTo>
                <a:lnTo>
                  <a:pt x="250" y="332"/>
                </a:lnTo>
                <a:lnTo>
                  <a:pt x="243" y="342"/>
                </a:lnTo>
                <a:lnTo>
                  <a:pt x="237" y="354"/>
                </a:lnTo>
                <a:lnTo>
                  <a:pt x="232" y="367"/>
                </a:lnTo>
                <a:lnTo>
                  <a:pt x="230" y="380"/>
                </a:lnTo>
                <a:lnTo>
                  <a:pt x="230" y="392"/>
                </a:lnTo>
                <a:lnTo>
                  <a:pt x="232" y="405"/>
                </a:lnTo>
                <a:lnTo>
                  <a:pt x="237" y="416"/>
                </a:lnTo>
                <a:lnTo>
                  <a:pt x="244" y="427"/>
                </a:lnTo>
                <a:lnTo>
                  <a:pt x="253" y="437"/>
                </a:lnTo>
                <a:lnTo>
                  <a:pt x="264" y="447"/>
                </a:lnTo>
                <a:lnTo>
                  <a:pt x="278" y="455"/>
                </a:lnTo>
                <a:lnTo>
                  <a:pt x="293" y="462"/>
                </a:lnTo>
                <a:lnTo>
                  <a:pt x="295" y="478"/>
                </a:lnTo>
                <a:lnTo>
                  <a:pt x="297" y="496"/>
                </a:lnTo>
                <a:lnTo>
                  <a:pt x="284" y="501"/>
                </a:lnTo>
                <a:lnTo>
                  <a:pt x="271" y="506"/>
                </a:lnTo>
                <a:lnTo>
                  <a:pt x="197" y="526"/>
                </a:lnTo>
                <a:lnTo>
                  <a:pt x="160" y="535"/>
                </a:lnTo>
                <a:lnTo>
                  <a:pt x="148" y="536"/>
                </a:lnTo>
                <a:lnTo>
                  <a:pt x="136" y="535"/>
                </a:lnTo>
                <a:lnTo>
                  <a:pt x="110" y="531"/>
                </a:lnTo>
                <a:lnTo>
                  <a:pt x="106" y="530"/>
                </a:lnTo>
                <a:lnTo>
                  <a:pt x="103" y="528"/>
                </a:lnTo>
                <a:lnTo>
                  <a:pt x="99" y="525"/>
                </a:lnTo>
                <a:lnTo>
                  <a:pt x="97" y="521"/>
                </a:lnTo>
                <a:lnTo>
                  <a:pt x="76" y="474"/>
                </a:lnTo>
                <a:lnTo>
                  <a:pt x="55" y="426"/>
                </a:lnTo>
                <a:lnTo>
                  <a:pt x="73" y="413"/>
                </a:lnTo>
                <a:lnTo>
                  <a:pt x="83" y="420"/>
                </a:lnTo>
                <a:lnTo>
                  <a:pt x="93" y="426"/>
                </a:lnTo>
                <a:lnTo>
                  <a:pt x="103" y="431"/>
                </a:lnTo>
                <a:lnTo>
                  <a:pt x="114" y="434"/>
                </a:lnTo>
                <a:lnTo>
                  <a:pt x="126" y="435"/>
                </a:lnTo>
                <a:lnTo>
                  <a:pt x="138" y="434"/>
                </a:lnTo>
                <a:lnTo>
                  <a:pt x="150" y="432"/>
                </a:lnTo>
                <a:lnTo>
                  <a:pt x="162" y="428"/>
                </a:lnTo>
                <a:lnTo>
                  <a:pt x="173" y="422"/>
                </a:lnTo>
                <a:lnTo>
                  <a:pt x="182" y="414"/>
                </a:lnTo>
                <a:lnTo>
                  <a:pt x="190" y="405"/>
                </a:lnTo>
                <a:lnTo>
                  <a:pt x="197" y="394"/>
                </a:lnTo>
                <a:lnTo>
                  <a:pt x="202" y="382"/>
                </a:lnTo>
                <a:lnTo>
                  <a:pt x="205" y="370"/>
                </a:lnTo>
                <a:lnTo>
                  <a:pt x="206" y="358"/>
                </a:lnTo>
                <a:lnTo>
                  <a:pt x="205" y="346"/>
                </a:lnTo>
                <a:lnTo>
                  <a:pt x="202" y="334"/>
                </a:lnTo>
                <a:lnTo>
                  <a:pt x="197" y="323"/>
                </a:lnTo>
                <a:lnTo>
                  <a:pt x="191" y="312"/>
                </a:lnTo>
                <a:lnTo>
                  <a:pt x="183" y="303"/>
                </a:lnTo>
                <a:lnTo>
                  <a:pt x="173" y="295"/>
                </a:lnTo>
                <a:lnTo>
                  <a:pt x="162" y="289"/>
                </a:lnTo>
                <a:lnTo>
                  <a:pt x="147" y="283"/>
                </a:lnTo>
                <a:lnTo>
                  <a:pt x="133" y="281"/>
                </a:lnTo>
                <a:lnTo>
                  <a:pt x="119" y="281"/>
                </a:lnTo>
                <a:lnTo>
                  <a:pt x="106" y="284"/>
                </a:lnTo>
                <a:lnTo>
                  <a:pt x="94" y="291"/>
                </a:lnTo>
                <a:lnTo>
                  <a:pt x="81" y="300"/>
                </a:lnTo>
                <a:lnTo>
                  <a:pt x="70" y="312"/>
                </a:lnTo>
                <a:lnTo>
                  <a:pt x="60" y="327"/>
                </a:lnTo>
                <a:lnTo>
                  <a:pt x="51" y="344"/>
                </a:lnTo>
                <a:lnTo>
                  <a:pt x="39" y="345"/>
                </a:lnTo>
                <a:lnTo>
                  <a:pt x="26" y="347"/>
                </a:lnTo>
                <a:lnTo>
                  <a:pt x="13" y="306"/>
                </a:lnTo>
                <a:lnTo>
                  <a:pt x="7" y="285"/>
                </a:lnTo>
                <a:lnTo>
                  <a:pt x="3" y="265"/>
                </a:lnTo>
                <a:lnTo>
                  <a:pt x="0" y="244"/>
                </a:lnTo>
                <a:lnTo>
                  <a:pt x="0" y="222"/>
                </a:lnTo>
                <a:lnTo>
                  <a:pt x="1" y="215"/>
                </a:lnTo>
                <a:lnTo>
                  <a:pt x="2" y="208"/>
                </a:lnTo>
                <a:lnTo>
                  <a:pt x="6" y="204"/>
                </a:lnTo>
                <a:lnTo>
                  <a:pt x="11" y="200"/>
                </a:lnTo>
                <a:lnTo>
                  <a:pt x="18" y="198"/>
                </a:lnTo>
                <a:lnTo>
                  <a:pt x="25" y="197"/>
                </a:lnTo>
                <a:lnTo>
                  <a:pt x="48" y="196"/>
                </a:lnTo>
                <a:lnTo>
                  <a:pt x="71" y="192"/>
                </a:lnTo>
                <a:lnTo>
                  <a:pt x="93" y="186"/>
                </a:lnTo>
                <a:lnTo>
                  <a:pt x="115" y="179"/>
                </a:lnTo>
                <a:lnTo>
                  <a:pt x="137" y="171"/>
                </a:lnTo>
                <a:lnTo>
                  <a:pt x="136" y="163"/>
                </a:lnTo>
                <a:lnTo>
                  <a:pt x="134" y="155"/>
                </a:lnTo>
                <a:lnTo>
                  <a:pt x="121" y="150"/>
                </a:lnTo>
                <a:lnTo>
                  <a:pt x="109" y="144"/>
                </a:lnTo>
                <a:lnTo>
                  <a:pt x="99" y="136"/>
                </a:lnTo>
                <a:lnTo>
                  <a:pt x="91" y="128"/>
                </a:lnTo>
                <a:lnTo>
                  <a:pt x="84" y="119"/>
                </a:lnTo>
                <a:lnTo>
                  <a:pt x="79" y="110"/>
                </a:lnTo>
                <a:lnTo>
                  <a:pt x="75" y="100"/>
                </a:lnTo>
                <a:lnTo>
                  <a:pt x="73" y="90"/>
                </a:lnTo>
                <a:lnTo>
                  <a:pt x="72" y="80"/>
                </a:lnTo>
                <a:lnTo>
                  <a:pt x="72" y="70"/>
                </a:lnTo>
                <a:lnTo>
                  <a:pt x="74" y="61"/>
                </a:lnTo>
                <a:lnTo>
                  <a:pt x="76" y="52"/>
                </a:lnTo>
                <a:lnTo>
                  <a:pt x="80" y="44"/>
                </a:lnTo>
                <a:lnTo>
                  <a:pt x="86" y="32"/>
                </a:lnTo>
                <a:lnTo>
                  <a:pt x="95" y="23"/>
                </a:lnTo>
                <a:lnTo>
                  <a:pt x="104" y="15"/>
                </a:lnTo>
                <a:lnTo>
                  <a:pt x="115" y="8"/>
                </a:lnTo>
                <a:lnTo>
                  <a:pt x="127" y="4"/>
                </a:lnTo>
                <a:lnTo>
                  <a:pt x="139" y="1"/>
                </a:lnTo>
                <a:lnTo>
                  <a:pt x="152" y="0"/>
                </a:lnTo>
                <a:close/>
              </a:path>
            </a:pathLst>
          </a:custGeom>
          <a:solidFill>
            <a:schemeClr val="tx1">
              <a:lumMod val="75000"/>
              <a:lumOff val="25000"/>
            </a:schemeClr>
          </a:solid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nvGrpSpPr>
          <p:cNvPr id="42" name="Group 127"/>
          <p:cNvGrpSpPr/>
          <p:nvPr/>
        </p:nvGrpSpPr>
        <p:grpSpPr>
          <a:xfrm>
            <a:off x="683597" y="9013170"/>
            <a:ext cx="768809" cy="770035"/>
            <a:chOff x="608013" y="5319713"/>
            <a:chExt cx="998537" cy="1000125"/>
          </a:xfrm>
          <a:solidFill>
            <a:schemeClr val="tx1">
              <a:lumMod val="75000"/>
              <a:lumOff val="25000"/>
            </a:schemeClr>
          </a:solidFill>
          <a:effectLst/>
        </p:grpSpPr>
        <p:sp>
          <p:nvSpPr>
            <p:cNvPr id="43" name="Freeform 8"/>
            <p:cNvSpPr>
              <a:spLocks noEditPoints="1"/>
            </p:cNvSpPr>
            <p:nvPr/>
          </p:nvSpPr>
          <p:spPr bwMode="auto">
            <a:xfrm>
              <a:off x="608013" y="5319713"/>
              <a:ext cx="998537" cy="1000125"/>
            </a:xfrm>
            <a:custGeom>
              <a:avLst/>
              <a:gdLst/>
              <a:ahLst/>
              <a:cxnLst>
                <a:cxn ang="0">
                  <a:pos x="251" y="146"/>
                </a:cxn>
                <a:cxn ang="0">
                  <a:pos x="195" y="179"/>
                </a:cxn>
                <a:cxn ang="0">
                  <a:pos x="155" y="231"/>
                </a:cxn>
                <a:cxn ang="0">
                  <a:pos x="135" y="294"/>
                </a:cxn>
                <a:cxn ang="0">
                  <a:pos x="166" y="295"/>
                </a:cxn>
                <a:cxn ang="0">
                  <a:pos x="185" y="302"/>
                </a:cxn>
                <a:cxn ang="0">
                  <a:pos x="187" y="323"/>
                </a:cxn>
                <a:cxn ang="0">
                  <a:pos x="174" y="336"/>
                </a:cxn>
                <a:cxn ang="0">
                  <a:pos x="138" y="355"/>
                </a:cxn>
                <a:cxn ang="0">
                  <a:pos x="158" y="407"/>
                </a:cxn>
                <a:cxn ang="0">
                  <a:pos x="195" y="452"/>
                </a:cxn>
                <a:cxn ang="0">
                  <a:pos x="243" y="483"/>
                </a:cxn>
                <a:cxn ang="0">
                  <a:pos x="293" y="494"/>
                </a:cxn>
                <a:cxn ang="0">
                  <a:pos x="297" y="451"/>
                </a:cxn>
                <a:cxn ang="0">
                  <a:pos x="314" y="443"/>
                </a:cxn>
                <a:cxn ang="0">
                  <a:pos x="332" y="450"/>
                </a:cxn>
                <a:cxn ang="0">
                  <a:pos x="335" y="494"/>
                </a:cxn>
                <a:cxn ang="0">
                  <a:pos x="392" y="480"/>
                </a:cxn>
                <a:cxn ang="0">
                  <a:pos x="443" y="444"/>
                </a:cxn>
                <a:cxn ang="0">
                  <a:pos x="478" y="394"/>
                </a:cxn>
                <a:cxn ang="0">
                  <a:pos x="493" y="338"/>
                </a:cxn>
                <a:cxn ang="0">
                  <a:pos x="455" y="336"/>
                </a:cxn>
                <a:cxn ang="0">
                  <a:pos x="442" y="324"/>
                </a:cxn>
                <a:cxn ang="0">
                  <a:pos x="443" y="305"/>
                </a:cxn>
                <a:cxn ang="0">
                  <a:pos x="456" y="296"/>
                </a:cxn>
                <a:cxn ang="0">
                  <a:pos x="493" y="295"/>
                </a:cxn>
                <a:cxn ang="0">
                  <a:pos x="477" y="236"/>
                </a:cxn>
                <a:cxn ang="0">
                  <a:pos x="441" y="186"/>
                </a:cxn>
                <a:cxn ang="0">
                  <a:pos x="390" y="151"/>
                </a:cxn>
                <a:cxn ang="0">
                  <a:pos x="335" y="138"/>
                </a:cxn>
                <a:cxn ang="0">
                  <a:pos x="334" y="175"/>
                </a:cxn>
                <a:cxn ang="0">
                  <a:pos x="322" y="188"/>
                </a:cxn>
                <a:cxn ang="0">
                  <a:pos x="302" y="186"/>
                </a:cxn>
                <a:cxn ang="0">
                  <a:pos x="293" y="167"/>
                </a:cxn>
                <a:cxn ang="0">
                  <a:pos x="335" y="0"/>
                </a:cxn>
                <a:cxn ang="0">
                  <a:pos x="388" y="93"/>
                </a:cxn>
                <a:cxn ang="0">
                  <a:pos x="453" y="127"/>
                </a:cxn>
                <a:cxn ang="0">
                  <a:pos x="503" y="176"/>
                </a:cxn>
                <a:cxn ang="0">
                  <a:pos x="536" y="242"/>
                </a:cxn>
                <a:cxn ang="0">
                  <a:pos x="629" y="295"/>
                </a:cxn>
                <a:cxn ang="0">
                  <a:pos x="544" y="364"/>
                </a:cxn>
                <a:cxn ang="0">
                  <a:pos x="516" y="435"/>
                </a:cxn>
                <a:cxn ang="0">
                  <a:pos x="473" y="490"/>
                </a:cxn>
                <a:cxn ang="0">
                  <a:pos x="412" y="528"/>
                </a:cxn>
                <a:cxn ang="0">
                  <a:pos x="335" y="551"/>
                </a:cxn>
                <a:cxn ang="0">
                  <a:pos x="293" y="551"/>
                </a:cxn>
                <a:cxn ang="0">
                  <a:pos x="217" y="529"/>
                </a:cxn>
                <a:cxn ang="0">
                  <a:pos x="157" y="490"/>
                </a:cxn>
                <a:cxn ang="0">
                  <a:pos x="113" y="436"/>
                </a:cxn>
                <a:cxn ang="0">
                  <a:pos x="85" y="365"/>
                </a:cxn>
                <a:cxn ang="0">
                  <a:pos x="0" y="295"/>
                </a:cxn>
                <a:cxn ang="0">
                  <a:pos x="92" y="242"/>
                </a:cxn>
                <a:cxn ang="0">
                  <a:pos x="126" y="177"/>
                </a:cxn>
                <a:cxn ang="0">
                  <a:pos x="175" y="127"/>
                </a:cxn>
                <a:cxn ang="0">
                  <a:pos x="240" y="93"/>
                </a:cxn>
                <a:cxn ang="0">
                  <a:pos x="293" y="0"/>
                </a:cxn>
              </a:cxnLst>
              <a:rect l="0" t="0" r="r" b="b"/>
              <a:pathLst>
                <a:path w="629" h="630">
                  <a:moveTo>
                    <a:pt x="293" y="137"/>
                  </a:moveTo>
                  <a:lnTo>
                    <a:pt x="272" y="140"/>
                  </a:lnTo>
                  <a:lnTo>
                    <a:pt x="251" y="146"/>
                  </a:lnTo>
                  <a:lnTo>
                    <a:pt x="231" y="155"/>
                  </a:lnTo>
                  <a:lnTo>
                    <a:pt x="213" y="166"/>
                  </a:lnTo>
                  <a:lnTo>
                    <a:pt x="195" y="179"/>
                  </a:lnTo>
                  <a:lnTo>
                    <a:pt x="180" y="195"/>
                  </a:lnTo>
                  <a:lnTo>
                    <a:pt x="166" y="212"/>
                  </a:lnTo>
                  <a:lnTo>
                    <a:pt x="155" y="231"/>
                  </a:lnTo>
                  <a:lnTo>
                    <a:pt x="146" y="251"/>
                  </a:lnTo>
                  <a:lnTo>
                    <a:pt x="139" y="272"/>
                  </a:lnTo>
                  <a:lnTo>
                    <a:pt x="135" y="294"/>
                  </a:lnTo>
                  <a:lnTo>
                    <a:pt x="144" y="294"/>
                  </a:lnTo>
                  <a:lnTo>
                    <a:pt x="151" y="295"/>
                  </a:lnTo>
                  <a:lnTo>
                    <a:pt x="166" y="295"/>
                  </a:lnTo>
                  <a:lnTo>
                    <a:pt x="174" y="296"/>
                  </a:lnTo>
                  <a:lnTo>
                    <a:pt x="180" y="299"/>
                  </a:lnTo>
                  <a:lnTo>
                    <a:pt x="185" y="302"/>
                  </a:lnTo>
                  <a:lnTo>
                    <a:pt x="187" y="308"/>
                  </a:lnTo>
                  <a:lnTo>
                    <a:pt x="188" y="315"/>
                  </a:lnTo>
                  <a:lnTo>
                    <a:pt x="187" y="323"/>
                  </a:lnTo>
                  <a:lnTo>
                    <a:pt x="185" y="329"/>
                  </a:lnTo>
                  <a:lnTo>
                    <a:pt x="180" y="333"/>
                  </a:lnTo>
                  <a:lnTo>
                    <a:pt x="174" y="336"/>
                  </a:lnTo>
                  <a:lnTo>
                    <a:pt x="166" y="337"/>
                  </a:lnTo>
                  <a:lnTo>
                    <a:pt x="136" y="337"/>
                  </a:lnTo>
                  <a:lnTo>
                    <a:pt x="138" y="355"/>
                  </a:lnTo>
                  <a:lnTo>
                    <a:pt x="142" y="373"/>
                  </a:lnTo>
                  <a:lnTo>
                    <a:pt x="149" y="390"/>
                  </a:lnTo>
                  <a:lnTo>
                    <a:pt x="158" y="407"/>
                  </a:lnTo>
                  <a:lnTo>
                    <a:pt x="169" y="423"/>
                  </a:lnTo>
                  <a:lnTo>
                    <a:pt x="182" y="438"/>
                  </a:lnTo>
                  <a:lnTo>
                    <a:pt x="195" y="452"/>
                  </a:lnTo>
                  <a:lnTo>
                    <a:pt x="211" y="464"/>
                  </a:lnTo>
                  <a:lnTo>
                    <a:pt x="226" y="475"/>
                  </a:lnTo>
                  <a:lnTo>
                    <a:pt x="243" y="483"/>
                  </a:lnTo>
                  <a:lnTo>
                    <a:pt x="259" y="490"/>
                  </a:lnTo>
                  <a:lnTo>
                    <a:pt x="277" y="493"/>
                  </a:lnTo>
                  <a:lnTo>
                    <a:pt x="293" y="494"/>
                  </a:lnTo>
                  <a:lnTo>
                    <a:pt x="293" y="466"/>
                  </a:lnTo>
                  <a:lnTo>
                    <a:pt x="295" y="457"/>
                  </a:lnTo>
                  <a:lnTo>
                    <a:pt x="297" y="451"/>
                  </a:lnTo>
                  <a:lnTo>
                    <a:pt x="301" y="446"/>
                  </a:lnTo>
                  <a:lnTo>
                    <a:pt x="306" y="443"/>
                  </a:lnTo>
                  <a:lnTo>
                    <a:pt x="314" y="443"/>
                  </a:lnTo>
                  <a:lnTo>
                    <a:pt x="322" y="443"/>
                  </a:lnTo>
                  <a:lnTo>
                    <a:pt x="327" y="446"/>
                  </a:lnTo>
                  <a:lnTo>
                    <a:pt x="332" y="450"/>
                  </a:lnTo>
                  <a:lnTo>
                    <a:pt x="334" y="457"/>
                  </a:lnTo>
                  <a:lnTo>
                    <a:pt x="335" y="465"/>
                  </a:lnTo>
                  <a:lnTo>
                    <a:pt x="335" y="494"/>
                  </a:lnTo>
                  <a:lnTo>
                    <a:pt x="355" y="492"/>
                  </a:lnTo>
                  <a:lnTo>
                    <a:pt x="374" y="487"/>
                  </a:lnTo>
                  <a:lnTo>
                    <a:pt x="392" y="480"/>
                  </a:lnTo>
                  <a:lnTo>
                    <a:pt x="410" y="470"/>
                  </a:lnTo>
                  <a:lnTo>
                    <a:pt x="427" y="458"/>
                  </a:lnTo>
                  <a:lnTo>
                    <a:pt x="443" y="444"/>
                  </a:lnTo>
                  <a:lnTo>
                    <a:pt x="456" y="428"/>
                  </a:lnTo>
                  <a:lnTo>
                    <a:pt x="468" y="412"/>
                  </a:lnTo>
                  <a:lnTo>
                    <a:pt x="478" y="394"/>
                  </a:lnTo>
                  <a:lnTo>
                    <a:pt x="486" y="376"/>
                  </a:lnTo>
                  <a:lnTo>
                    <a:pt x="491" y="357"/>
                  </a:lnTo>
                  <a:lnTo>
                    <a:pt x="493" y="338"/>
                  </a:lnTo>
                  <a:lnTo>
                    <a:pt x="478" y="337"/>
                  </a:lnTo>
                  <a:lnTo>
                    <a:pt x="463" y="337"/>
                  </a:lnTo>
                  <a:lnTo>
                    <a:pt x="455" y="336"/>
                  </a:lnTo>
                  <a:lnTo>
                    <a:pt x="449" y="333"/>
                  </a:lnTo>
                  <a:lnTo>
                    <a:pt x="445" y="329"/>
                  </a:lnTo>
                  <a:lnTo>
                    <a:pt x="442" y="324"/>
                  </a:lnTo>
                  <a:lnTo>
                    <a:pt x="441" y="317"/>
                  </a:lnTo>
                  <a:lnTo>
                    <a:pt x="442" y="310"/>
                  </a:lnTo>
                  <a:lnTo>
                    <a:pt x="443" y="305"/>
                  </a:lnTo>
                  <a:lnTo>
                    <a:pt x="446" y="301"/>
                  </a:lnTo>
                  <a:lnTo>
                    <a:pt x="450" y="298"/>
                  </a:lnTo>
                  <a:lnTo>
                    <a:pt x="456" y="296"/>
                  </a:lnTo>
                  <a:lnTo>
                    <a:pt x="463" y="295"/>
                  </a:lnTo>
                  <a:lnTo>
                    <a:pt x="478" y="295"/>
                  </a:lnTo>
                  <a:lnTo>
                    <a:pt x="493" y="295"/>
                  </a:lnTo>
                  <a:lnTo>
                    <a:pt x="490" y="275"/>
                  </a:lnTo>
                  <a:lnTo>
                    <a:pt x="485" y="255"/>
                  </a:lnTo>
                  <a:lnTo>
                    <a:pt x="477" y="236"/>
                  </a:lnTo>
                  <a:lnTo>
                    <a:pt x="467" y="218"/>
                  </a:lnTo>
                  <a:lnTo>
                    <a:pt x="455" y="201"/>
                  </a:lnTo>
                  <a:lnTo>
                    <a:pt x="441" y="186"/>
                  </a:lnTo>
                  <a:lnTo>
                    <a:pt x="425" y="172"/>
                  </a:lnTo>
                  <a:lnTo>
                    <a:pt x="408" y="160"/>
                  </a:lnTo>
                  <a:lnTo>
                    <a:pt x="390" y="151"/>
                  </a:lnTo>
                  <a:lnTo>
                    <a:pt x="372" y="144"/>
                  </a:lnTo>
                  <a:lnTo>
                    <a:pt x="354" y="139"/>
                  </a:lnTo>
                  <a:lnTo>
                    <a:pt x="335" y="138"/>
                  </a:lnTo>
                  <a:lnTo>
                    <a:pt x="335" y="152"/>
                  </a:lnTo>
                  <a:lnTo>
                    <a:pt x="335" y="167"/>
                  </a:lnTo>
                  <a:lnTo>
                    <a:pt x="334" y="175"/>
                  </a:lnTo>
                  <a:lnTo>
                    <a:pt x="331" y="181"/>
                  </a:lnTo>
                  <a:lnTo>
                    <a:pt x="327" y="186"/>
                  </a:lnTo>
                  <a:lnTo>
                    <a:pt x="322" y="188"/>
                  </a:lnTo>
                  <a:lnTo>
                    <a:pt x="315" y="189"/>
                  </a:lnTo>
                  <a:lnTo>
                    <a:pt x="308" y="188"/>
                  </a:lnTo>
                  <a:lnTo>
                    <a:pt x="302" y="186"/>
                  </a:lnTo>
                  <a:lnTo>
                    <a:pt x="297" y="181"/>
                  </a:lnTo>
                  <a:lnTo>
                    <a:pt x="295" y="175"/>
                  </a:lnTo>
                  <a:lnTo>
                    <a:pt x="293" y="167"/>
                  </a:lnTo>
                  <a:lnTo>
                    <a:pt x="293" y="137"/>
                  </a:lnTo>
                  <a:close/>
                  <a:moveTo>
                    <a:pt x="293" y="0"/>
                  </a:moveTo>
                  <a:lnTo>
                    <a:pt x="335" y="0"/>
                  </a:lnTo>
                  <a:lnTo>
                    <a:pt x="335" y="80"/>
                  </a:lnTo>
                  <a:lnTo>
                    <a:pt x="362" y="86"/>
                  </a:lnTo>
                  <a:lnTo>
                    <a:pt x="388" y="93"/>
                  </a:lnTo>
                  <a:lnTo>
                    <a:pt x="412" y="102"/>
                  </a:lnTo>
                  <a:lnTo>
                    <a:pt x="433" y="114"/>
                  </a:lnTo>
                  <a:lnTo>
                    <a:pt x="453" y="127"/>
                  </a:lnTo>
                  <a:lnTo>
                    <a:pt x="472" y="141"/>
                  </a:lnTo>
                  <a:lnTo>
                    <a:pt x="489" y="158"/>
                  </a:lnTo>
                  <a:lnTo>
                    <a:pt x="503" y="176"/>
                  </a:lnTo>
                  <a:lnTo>
                    <a:pt x="516" y="196"/>
                  </a:lnTo>
                  <a:lnTo>
                    <a:pt x="527" y="218"/>
                  </a:lnTo>
                  <a:lnTo>
                    <a:pt x="536" y="242"/>
                  </a:lnTo>
                  <a:lnTo>
                    <a:pt x="544" y="267"/>
                  </a:lnTo>
                  <a:lnTo>
                    <a:pt x="550" y="295"/>
                  </a:lnTo>
                  <a:lnTo>
                    <a:pt x="629" y="295"/>
                  </a:lnTo>
                  <a:lnTo>
                    <a:pt x="629" y="336"/>
                  </a:lnTo>
                  <a:lnTo>
                    <a:pt x="550" y="336"/>
                  </a:lnTo>
                  <a:lnTo>
                    <a:pt x="544" y="364"/>
                  </a:lnTo>
                  <a:lnTo>
                    <a:pt x="537" y="389"/>
                  </a:lnTo>
                  <a:lnTo>
                    <a:pt x="528" y="413"/>
                  </a:lnTo>
                  <a:lnTo>
                    <a:pt x="516" y="435"/>
                  </a:lnTo>
                  <a:lnTo>
                    <a:pt x="504" y="455"/>
                  </a:lnTo>
                  <a:lnTo>
                    <a:pt x="489" y="473"/>
                  </a:lnTo>
                  <a:lnTo>
                    <a:pt x="473" y="490"/>
                  </a:lnTo>
                  <a:lnTo>
                    <a:pt x="454" y="505"/>
                  </a:lnTo>
                  <a:lnTo>
                    <a:pt x="434" y="518"/>
                  </a:lnTo>
                  <a:lnTo>
                    <a:pt x="412" y="528"/>
                  </a:lnTo>
                  <a:lnTo>
                    <a:pt x="388" y="538"/>
                  </a:lnTo>
                  <a:lnTo>
                    <a:pt x="363" y="546"/>
                  </a:lnTo>
                  <a:lnTo>
                    <a:pt x="335" y="551"/>
                  </a:lnTo>
                  <a:lnTo>
                    <a:pt x="335" y="630"/>
                  </a:lnTo>
                  <a:lnTo>
                    <a:pt x="293" y="630"/>
                  </a:lnTo>
                  <a:lnTo>
                    <a:pt x="293" y="551"/>
                  </a:lnTo>
                  <a:lnTo>
                    <a:pt x="266" y="546"/>
                  </a:lnTo>
                  <a:lnTo>
                    <a:pt x="240" y="538"/>
                  </a:lnTo>
                  <a:lnTo>
                    <a:pt x="217" y="529"/>
                  </a:lnTo>
                  <a:lnTo>
                    <a:pt x="195" y="518"/>
                  </a:lnTo>
                  <a:lnTo>
                    <a:pt x="175" y="505"/>
                  </a:lnTo>
                  <a:lnTo>
                    <a:pt x="157" y="490"/>
                  </a:lnTo>
                  <a:lnTo>
                    <a:pt x="141" y="474"/>
                  </a:lnTo>
                  <a:lnTo>
                    <a:pt x="126" y="456"/>
                  </a:lnTo>
                  <a:lnTo>
                    <a:pt x="113" y="436"/>
                  </a:lnTo>
                  <a:lnTo>
                    <a:pt x="102" y="414"/>
                  </a:lnTo>
                  <a:lnTo>
                    <a:pt x="93" y="390"/>
                  </a:lnTo>
                  <a:lnTo>
                    <a:pt x="85" y="365"/>
                  </a:lnTo>
                  <a:lnTo>
                    <a:pt x="79" y="338"/>
                  </a:lnTo>
                  <a:lnTo>
                    <a:pt x="0" y="338"/>
                  </a:lnTo>
                  <a:lnTo>
                    <a:pt x="0" y="295"/>
                  </a:lnTo>
                  <a:lnTo>
                    <a:pt x="79" y="295"/>
                  </a:lnTo>
                  <a:lnTo>
                    <a:pt x="85" y="268"/>
                  </a:lnTo>
                  <a:lnTo>
                    <a:pt x="92" y="242"/>
                  </a:lnTo>
                  <a:lnTo>
                    <a:pt x="102" y="218"/>
                  </a:lnTo>
                  <a:lnTo>
                    <a:pt x="113" y="196"/>
                  </a:lnTo>
                  <a:lnTo>
                    <a:pt x="126" y="177"/>
                  </a:lnTo>
                  <a:lnTo>
                    <a:pt x="140" y="158"/>
                  </a:lnTo>
                  <a:lnTo>
                    <a:pt x="157" y="142"/>
                  </a:lnTo>
                  <a:lnTo>
                    <a:pt x="175" y="127"/>
                  </a:lnTo>
                  <a:lnTo>
                    <a:pt x="194" y="114"/>
                  </a:lnTo>
                  <a:lnTo>
                    <a:pt x="216" y="103"/>
                  </a:lnTo>
                  <a:lnTo>
                    <a:pt x="240" y="93"/>
                  </a:lnTo>
                  <a:lnTo>
                    <a:pt x="265" y="86"/>
                  </a:lnTo>
                  <a:lnTo>
                    <a:pt x="293" y="80"/>
                  </a:lnTo>
                  <a:lnTo>
                    <a:pt x="29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4" name="Freeform 21"/>
            <p:cNvSpPr>
              <a:spLocks noEditPoints="1"/>
            </p:cNvSpPr>
            <p:nvPr/>
          </p:nvSpPr>
          <p:spPr bwMode="auto">
            <a:xfrm>
              <a:off x="957263" y="5670550"/>
              <a:ext cx="300037" cy="301625"/>
            </a:xfrm>
            <a:custGeom>
              <a:avLst/>
              <a:gdLst/>
              <a:ahLst/>
              <a:cxnLst>
                <a:cxn ang="0">
                  <a:pos x="81" y="28"/>
                </a:cxn>
                <a:cxn ang="0">
                  <a:pos x="57" y="38"/>
                </a:cxn>
                <a:cxn ang="0">
                  <a:pos x="38" y="57"/>
                </a:cxn>
                <a:cxn ang="0">
                  <a:pos x="28" y="81"/>
                </a:cxn>
                <a:cxn ang="0">
                  <a:pos x="28" y="108"/>
                </a:cxn>
                <a:cxn ang="0">
                  <a:pos x="38" y="133"/>
                </a:cxn>
                <a:cxn ang="0">
                  <a:pos x="57" y="151"/>
                </a:cxn>
                <a:cxn ang="0">
                  <a:pos x="81" y="161"/>
                </a:cxn>
                <a:cxn ang="0">
                  <a:pos x="108" y="161"/>
                </a:cxn>
                <a:cxn ang="0">
                  <a:pos x="133" y="151"/>
                </a:cxn>
                <a:cxn ang="0">
                  <a:pos x="151" y="133"/>
                </a:cxn>
                <a:cxn ang="0">
                  <a:pos x="161" y="108"/>
                </a:cxn>
                <a:cxn ang="0">
                  <a:pos x="161" y="81"/>
                </a:cxn>
                <a:cxn ang="0">
                  <a:pos x="151" y="57"/>
                </a:cxn>
                <a:cxn ang="0">
                  <a:pos x="132" y="38"/>
                </a:cxn>
                <a:cxn ang="0">
                  <a:pos x="108" y="28"/>
                </a:cxn>
                <a:cxn ang="0">
                  <a:pos x="94" y="0"/>
                </a:cxn>
                <a:cxn ang="0">
                  <a:pos x="124" y="4"/>
                </a:cxn>
                <a:cxn ang="0">
                  <a:pos x="151" y="18"/>
                </a:cxn>
                <a:cxn ang="0">
                  <a:pos x="171" y="39"/>
                </a:cxn>
                <a:cxn ang="0">
                  <a:pos x="185" y="65"/>
                </a:cxn>
                <a:cxn ang="0">
                  <a:pos x="189" y="95"/>
                </a:cxn>
                <a:cxn ang="0">
                  <a:pos x="184" y="126"/>
                </a:cxn>
                <a:cxn ang="0">
                  <a:pos x="170" y="152"/>
                </a:cxn>
                <a:cxn ang="0">
                  <a:pos x="149" y="172"/>
                </a:cxn>
                <a:cxn ang="0">
                  <a:pos x="123" y="185"/>
                </a:cxn>
                <a:cxn ang="0">
                  <a:pos x="93" y="190"/>
                </a:cxn>
                <a:cxn ang="0">
                  <a:pos x="63" y="185"/>
                </a:cxn>
                <a:cxn ang="0">
                  <a:pos x="38" y="171"/>
                </a:cxn>
                <a:cxn ang="0">
                  <a:pos x="18" y="150"/>
                </a:cxn>
                <a:cxn ang="0">
                  <a:pos x="4" y="124"/>
                </a:cxn>
                <a:cxn ang="0">
                  <a:pos x="0" y="94"/>
                </a:cxn>
                <a:cxn ang="0">
                  <a:pos x="4" y="64"/>
                </a:cxn>
                <a:cxn ang="0">
                  <a:pos x="18" y="38"/>
                </a:cxn>
                <a:cxn ang="0">
                  <a:pos x="38" y="18"/>
                </a:cxn>
                <a:cxn ang="0">
                  <a:pos x="64" y="4"/>
                </a:cxn>
                <a:cxn ang="0">
                  <a:pos x="94" y="0"/>
                </a:cxn>
              </a:cxnLst>
              <a:rect l="0" t="0" r="r" b="b"/>
              <a:pathLst>
                <a:path w="189" h="190">
                  <a:moveTo>
                    <a:pt x="94" y="26"/>
                  </a:moveTo>
                  <a:lnTo>
                    <a:pt x="81" y="28"/>
                  </a:lnTo>
                  <a:lnTo>
                    <a:pt x="68" y="32"/>
                  </a:lnTo>
                  <a:lnTo>
                    <a:pt x="57" y="38"/>
                  </a:lnTo>
                  <a:lnTo>
                    <a:pt x="46" y="47"/>
                  </a:lnTo>
                  <a:lnTo>
                    <a:pt x="38" y="57"/>
                  </a:lnTo>
                  <a:lnTo>
                    <a:pt x="32" y="69"/>
                  </a:lnTo>
                  <a:lnTo>
                    <a:pt x="28" y="81"/>
                  </a:lnTo>
                  <a:lnTo>
                    <a:pt x="27" y="95"/>
                  </a:lnTo>
                  <a:lnTo>
                    <a:pt x="28" y="108"/>
                  </a:lnTo>
                  <a:lnTo>
                    <a:pt x="32" y="122"/>
                  </a:lnTo>
                  <a:lnTo>
                    <a:pt x="38" y="133"/>
                  </a:lnTo>
                  <a:lnTo>
                    <a:pt x="46" y="143"/>
                  </a:lnTo>
                  <a:lnTo>
                    <a:pt x="57" y="151"/>
                  </a:lnTo>
                  <a:lnTo>
                    <a:pt x="68" y="157"/>
                  </a:lnTo>
                  <a:lnTo>
                    <a:pt x="81" y="161"/>
                  </a:lnTo>
                  <a:lnTo>
                    <a:pt x="94" y="163"/>
                  </a:lnTo>
                  <a:lnTo>
                    <a:pt x="108" y="161"/>
                  </a:lnTo>
                  <a:lnTo>
                    <a:pt x="121" y="157"/>
                  </a:lnTo>
                  <a:lnTo>
                    <a:pt x="133" y="151"/>
                  </a:lnTo>
                  <a:lnTo>
                    <a:pt x="143" y="143"/>
                  </a:lnTo>
                  <a:lnTo>
                    <a:pt x="151" y="133"/>
                  </a:lnTo>
                  <a:lnTo>
                    <a:pt x="158" y="121"/>
                  </a:lnTo>
                  <a:lnTo>
                    <a:pt x="161" y="108"/>
                  </a:lnTo>
                  <a:lnTo>
                    <a:pt x="163" y="95"/>
                  </a:lnTo>
                  <a:lnTo>
                    <a:pt x="161" y="81"/>
                  </a:lnTo>
                  <a:lnTo>
                    <a:pt x="157" y="68"/>
                  </a:lnTo>
                  <a:lnTo>
                    <a:pt x="151" y="57"/>
                  </a:lnTo>
                  <a:lnTo>
                    <a:pt x="142" y="46"/>
                  </a:lnTo>
                  <a:lnTo>
                    <a:pt x="132" y="38"/>
                  </a:lnTo>
                  <a:lnTo>
                    <a:pt x="121" y="32"/>
                  </a:lnTo>
                  <a:lnTo>
                    <a:pt x="108" y="28"/>
                  </a:lnTo>
                  <a:lnTo>
                    <a:pt x="94" y="26"/>
                  </a:lnTo>
                  <a:close/>
                  <a:moveTo>
                    <a:pt x="94" y="0"/>
                  </a:moveTo>
                  <a:lnTo>
                    <a:pt x="110" y="1"/>
                  </a:lnTo>
                  <a:lnTo>
                    <a:pt x="124" y="4"/>
                  </a:lnTo>
                  <a:lnTo>
                    <a:pt x="138" y="10"/>
                  </a:lnTo>
                  <a:lnTo>
                    <a:pt x="151" y="18"/>
                  </a:lnTo>
                  <a:lnTo>
                    <a:pt x="162" y="28"/>
                  </a:lnTo>
                  <a:lnTo>
                    <a:pt x="171" y="39"/>
                  </a:lnTo>
                  <a:lnTo>
                    <a:pt x="179" y="51"/>
                  </a:lnTo>
                  <a:lnTo>
                    <a:pt x="185" y="65"/>
                  </a:lnTo>
                  <a:lnTo>
                    <a:pt x="188" y="79"/>
                  </a:lnTo>
                  <a:lnTo>
                    <a:pt x="189" y="95"/>
                  </a:lnTo>
                  <a:lnTo>
                    <a:pt x="188" y="111"/>
                  </a:lnTo>
                  <a:lnTo>
                    <a:pt x="184" y="126"/>
                  </a:lnTo>
                  <a:lnTo>
                    <a:pt x="178" y="139"/>
                  </a:lnTo>
                  <a:lnTo>
                    <a:pt x="170" y="152"/>
                  </a:lnTo>
                  <a:lnTo>
                    <a:pt x="161" y="163"/>
                  </a:lnTo>
                  <a:lnTo>
                    <a:pt x="149" y="172"/>
                  </a:lnTo>
                  <a:lnTo>
                    <a:pt x="137" y="180"/>
                  </a:lnTo>
                  <a:lnTo>
                    <a:pt x="123" y="185"/>
                  </a:lnTo>
                  <a:lnTo>
                    <a:pt x="109" y="189"/>
                  </a:lnTo>
                  <a:lnTo>
                    <a:pt x="93" y="190"/>
                  </a:lnTo>
                  <a:lnTo>
                    <a:pt x="78" y="189"/>
                  </a:lnTo>
                  <a:lnTo>
                    <a:pt x="63" y="185"/>
                  </a:lnTo>
                  <a:lnTo>
                    <a:pt x="50" y="179"/>
                  </a:lnTo>
                  <a:lnTo>
                    <a:pt x="38" y="171"/>
                  </a:lnTo>
                  <a:lnTo>
                    <a:pt x="27" y="162"/>
                  </a:lnTo>
                  <a:lnTo>
                    <a:pt x="18" y="150"/>
                  </a:lnTo>
                  <a:lnTo>
                    <a:pt x="10" y="138"/>
                  </a:lnTo>
                  <a:lnTo>
                    <a:pt x="4" y="124"/>
                  </a:lnTo>
                  <a:lnTo>
                    <a:pt x="1" y="110"/>
                  </a:lnTo>
                  <a:lnTo>
                    <a:pt x="0" y="94"/>
                  </a:lnTo>
                  <a:lnTo>
                    <a:pt x="1" y="79"/>
                  </a:lnTo>
                  <a:lnTo>
                    <a:pt x="4" y="64"/>
                  </a:lnTo>
                  <a:lnTo>
                    <a:pt x="10" y="51"/>
                  </a:lnTo>
                  <a:lnTo>
                    <a:pt x="18" y="38"/>
                  </a:lnTo>
                  <a:lnTo>
                    <a:pt x="27" y="27"/>
                  </a:lnTo>
                  <a:lnTo>
                    <a:pt x="38" y="18"/>
                  </a:lnTo>
                  <a:lnTo>
                    <a:pt x="51" y="10"/>
                  </a:lnTo>
                  <a:lnTo>
                    <a:pt x="64" y="4"/>
                  </a:lnTo>
                  <a:lnTo>
                    <a:pt x="79" y="1"/>
                  </a:lnTo>
                  <a:lnTo>
                    <a:pt x="9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52" name="Group 145"/>
          <p:cNvGrpSpPr/>
          <p:nvPr/>
        </p:nvGrpSpPr>
        <p:grpSpPr>
          <a:xfrm>
            <a:off x="3735589" y="6316794"/>
            <a:ext cx="642250" cy="622250"/>
            <a:chOff x="8891588" y="1708150"/>
            <a:chExt cx="917575" cy="889000"/>
          </a:xfrm>
          <a:solidFill>
            <a:schemeClr val="tx1">
              <a:lumMod val="75000"/>
              <a:lumOff val="25000"/>
            </a:schemeClr>
          </a:solidFill>
          <a:effectLst/>
        </p:grpSpPr>
        <p:sp>
          <p:nvSpPr>
            <p:cNvPr id="53" name="Freeform 28"/>
            <p:cNvSpPr>
              <a:spLocks noEditPoints="1"/>
            </p:cNvSpPr>
            <p:nvPr/>
          </p:nvSpPr>
          <p:spPr bwMode="auto">
            <a:xfrm>
              <a:off x="8891588" y="1708150"/>
              <a:ext cx="885825" cy="889000"/>
            </a:xfrm>
            <a:custGeom>
              <a:avLst/>
              <a:gdLst/>
              <a:ahLst/>
              <a:cxnLst>
                <a:cxn ang="0">
                  <a:pos x="117" y="452"/>
                </a:cxn>
                <a:cxn ang="0">
                  <a:pos x="136" y="393"/>
                </a:cxn>
                <a:cxn ang="0">
                  <a:pos x="46" y="237"/>
                </a:cxn>
                <a:cxn ang="0">
                  <a:pos x="43" y="290"/>
                </a:cxn>
                <a:cxn ang="0">
                  <a:pos x="51" y="340"/>
                </a:cxn>
                <a:cxn ang="0">
                  <a:pos x="53" y="218"/>
                </a:cxn>
                <a:cxn ang="0">
                  <a:pos x="121" y="104"/>
                </a:cxn>
                <a:cxn ang="0">
                  <a:pos x="68" y="175"/>
                </a:cxn>
                <a:cxn ang="0">
                  <a:pos x="284" y="0"/>
                </a:cxn>
                <a:cxn ang="0">
                  <a:pos x="380" y="19"/>
                </a:cxn>
                <a:cxn ang="0">
                  <a:pos x="466" y="71"/>
                </a:cxn>
                <a:cxn ang="0">
                  <a:pos x="526" y="148"/>
                </a:cxn>
                <a:cxn ang="0">
                  <a:pos x="556" y="242"/>
                </a:cxn>
                <a:cxn ang="0">
                  <a:pos x="551" y="343"/>
                </a:cxn>
                <a:cxn ang="0">
                  <a:pos x="515" y="370"/>
                </a:cxn>
                <a:cxn ang="0">
                  <a:pos x="517" y="268"/>
                </a:cxn>
                <a:cxn ang="0">
                  <a:pos x="495" y="217"/>
                </a:cxn>
                <a:cxn ang="0">
                  <a:pos x="474" y="204"/>
                </a:cxn>
                <a:cxn ang="0">
                  <a:pos x="439" y="176"/>
                </a:cxn>
                <a:cxn ang="0">
                  <a:pos x="459" y="124"/>
                </a:cxn>
                <a:cxn ang="0">
                  <a:pos x="404" y="79"/>
                </a:cxn>
                <a:cxn ang="0">
                  <a:pos x="382" y="67"/>
                </a:cxn>
                <a:cxn ang="0">
                  <a:pos x="420" y="161"/>
                </a:cxn>
                <a:cxn ang="0">
                  <a:pos x="376" y="158"/>
                </a:cxn>
                <a:cxn ang="0">
                  <a:pos x="351" y="104"/>
                </a:cxn>
                <a:cxn ang="0">
                  <a:pos x="312" y="54"/>
                </a:cxn>
                <a:cxn ang="0">
                  <a:pos x="271" y="44"/>
                </a:cxn>
                <a:cxn ang="0">
                  <a:pos x="227" y="74"/>
                </a:cxn>
                <a:cxn ang="0">
                  <a:pos x="196" y="129"/>
                </a:cxn>
                <a:cxn ang="0">
                  <a:pos x="180" y="175"/>
                </a:cxn>
                <a:cxn ang="0">
                  <a:pos x="246" y="213"/>
                </a:cxn>
                <a:cxn ang="0">
                  <a:pos x="202" y="217"/>
                </a:cxn>
                <a:cxn ang="0">
                  <a:pos x="168" y="297"/>
                </a:cxn>
                <a:cxn ang="0">
                  <a:pos x="217" y="365"/>
                </a:cxn>
                <a:cxn ang="0">
                  <a:pos x="189" y="413"/>
                </a:cxn>
                <a:cxn ang="0">
                  <a:pos x="224" y="483"/>
                </a:cxn>
                <a:cxn ang="0">
                  <a:pos x="273" y="517"/>
                </a:cxn>
                <a:cxn ang="0">
                  <a:pos x="320" y="499"/>
                </a:cxn>
                <a:cxn ang="0">
                  <a:pos x="392" y="471"/>
                </a:cxn>
                <a:cxn ang="0">
                  <a:pos x="427" y="468"/>
                </a:cxn>
                <a:cxn ang="0">
                  <a:pos x="425" y="519"/>
                </a:cxn>
                <a:cxn ang="0">
                  <a:pos x="349" y="551"/>
                </a:cxn>
                <a:cxn ang="0">
                  <a:pos x="258" y="559"/>
                </a:cxn>
                <a:cxn ang="0">
                  <a:pos x="163" y="534"/>
                </a:cxn>
                <a:cxn ang="0">
                  <a:pos x="78" y="473"/>
                </a:cxn>
                <a:cxn ang="0">
                  <a:pos x="24" y="393"/>
                </a:cxn>
                <a:cxn ang="0">
                  <a:pos x="1" y="300"/>
                </a:cxn>
                <a:cxn ang="0">
                  <a:pos x="11" y="205"/>
                </a:cxn>
                <a:cxn ang="0">
                  <a:pos x="55" y="115"/>
                </a:cxn>
                <a:cxn ang="0">
                  <a:pos x="125" y="47"/>
                </a:cxn>
                <a:cxn ang="0">
                  <a:pos x="213" y="8"/>
                </a:cxn>
              </a:cxnLst>
              <a:rect l="0" t="0" r="r" b="b"/>
              <a:pathLst>
                <a:path w="558" h="560">
                  <a:moveTo>
                    <a:pt x="72" y="393"/>
                  </a:moveTo>
                  <a:lnTo>
                    <a:pt x="85" y="415"/>
                  </a:lnTo>
                  <a:lnTo>
                    <a:pt x="100" y="435"/>
                  </a:lnTo>
                  <a:lnTo>
                    <a:pt x="117" y="452"/>
                  </a:lnTo>
                  <a:lnTo>
                    <a:pt x="135" y="468"/>
                  </a:lnTo>
                  <a:lnTo>
                    <a:pt x="154" y="482"/>
                  </a:lnTo>
                  <a:lnTo>
                    <a:pt x="176" y="493"/>
                  </a:lnTo>
                  <a:lnTo>
                    <a:pt x="136" y="393"/>
                  </a:lnTo>
                  <a:lnTo>
                    <a:pt x="72" y="393"/>
                  </a:lnTo>
                  <a:close/>
                  <a:moveTo>
                    <a:pt x="53" y="218"/>
                  </a:moveTo>
                  <a:lnTo>
                    <a:pt x="49" y="227"/>
                  </a:lnTo>
                  <a:lnTo>
                    <a:pt x="46" y="237"/>
                  </a:lnTo>
                  <a:lnTo>
                    <a:pt x="44" y="249"/>
                  </a:lnTo>
                  <a:lnTo>
                    <a:pt x="43" y="262"/>
                  </a:lnTo>
                  <a:lnTo>
                    <a:pt x="43" y="276"/>
                  </a:lnTo>
                  <a:lnTo>
                    <a:pt x="43" y="290"/>
                  </a:lnTo>
                  <a:lnTo>
                    <a:pt x="44" y="304"/>
                  </a:lnTo>
                  <a:lnTo>
                    <a:pt x="45" y="317"/>
                  </a:lnTo>
                  <a:lnTo>
                    <a:pt x="48" y="329"/>
                  </a:lnTo>
                  <a:lnTo>
                    <a:pt x="51" y="340"/>
                  </a:lnTo>
                  <a:lnTo>
                    <a:pt x="54" y="349"/>
                  </a:lnTo>
                  <a:lnTo>
                    <a:pt x="128" y="349"/>
                  </a:lnTo>
                  <a:lnTo>
                    <a:pt x="128" y="218"/>
                  </a:lnTo>
                  <a:lnTo>
                    <a:pt x="53" y="218"/>
                  </a:lnTo>
                  <a:close/>
                  <a:moveTo>
                    <a:pt x="176" y="67"/>
                  </a:moveTo>
                  <a:lnTo>
                    <a:pt x="156" y="78"/>
                  </a:lnTo>
                  <a:lnTo>
                    <a:pt x="138" y="90"/>
                  </a:lnTo>
                  <a:lnTo>
                    <a:pt x="121" y="104"/>
                  </a:lnTo>
                  <a:lnTo>
                    <a:pt x="106" y="119"/>
                  </a:lnTo>
                  <a:lnTo>
                    <a:pt x="92" y="136"/>
                  </a:lnTo>
                  <a:lnTo>
                    <a:pt x="79" y="154"/>
                  </a:lnTo>
                  <a:lnTo>
                    <a:pt x="68" y="175"/>
                  </a:lnTo>
                  <a:lnTo>
                    <a:pt x="134" y="175"/>
                  </a:lnTo>
                  <a:lnTo>
                    <a:pt x="154" y="121"/>
                  </a:lnTo>
                  <a:lnTo>
                    <a:pt x="176" y="67"/>
                  </a:lnTo>
                  <a:close/>
                  <a:moveTo>
                    <a:pt x="284" y="0"/>
                  </a:moveTo>
                  <a:lnTo>
                    <a:pt x="308" y="2"/>
                  </a:lnTo>
                  <a:lnTo>
                    <a:pt x="333" y="5"/>
                  </a:lnTo>
                  <a:lnTo>
                    <a:pt x="357" y="11"/>
                  </a:lnTo>
                  <a:lnTo>
                    <a:pt x="380" y="19"/>
                  </a:lnTo>
                  <a:lnTo>
                    <a:pt x="404" y="29"/>
                  </a:lnTo>
                  <a:lnTo>
                    <a:pt x="426" y="41"/>
                  </a:lnTo>
                  <a:lnTo>
                    <a:pt x="447" y="56"/>
                  </a:lnTo>
                  <a:lnTo>
                    <a:pt x="466" y="71"/>
                  </a:lnTo>
                  <a:lnTo>
                    <a:pt x="484" y="88"/>
                  </a:lnTo>
                  <a:lnTo>
                    <a:pt x="499" y="107"/>
                  </a:lnTo>
                  <a:lnTo>
                    <a:pt x="514" y="127"/>
                  </a:lnTo>
                  <a:lnTo>
                    <a:pt x="526" y="148"/>
                  </a:lnTo>
                  <a:lnTo>
                    <a:pt x="537" y="170"/>
                  </a:lnTo>
                  <a:lnTo>
                    <a:pt x="545" y="193"/>
                  </a:lnTo>
                  <a:lnTo>
                    <a:pt x="552" y="217"/>
                  </a:lnTo>
                  <a:lnTo>
                    <a:pt x="556" y="242"/>
                  </a:lnTo>
                  <a:lnTo>
                    <a:pt x="558" y="266"/>
                  </a:lnTo>
                  <a:lnTo>
                    <a:pt x="558" y="292"/>
                  </a:lnTo>
                  <a:lnTo>
                    <a:pt x="556" y="317"/>
                  </a:lnTo>
                  <a:lnTo>
                    <a:pt x="551" y="343"/>
                  </a:lnTo>
                  <a:lnTo>
                    <a:pt x="544" y="369"/>
                  </a:lnTo>
                  <a:lnTo>
                    <a:pt x="535" y="395"/>
                  </a:lnTo>
                  <a:lnTo>
                    <a:pt x="524" y="382"/>
                  </a:lnTo>
                  <a:lnTo>
                    <a:pt x="515" y="370"/>
                  </a:lnTo>
                  <a:lnTo>
                    <a:pt x="517" y="345"/>
                  </a:lnTo>
                  <a:lnTo>
                    <a:pt x="518" y="319"/>
                  </a:lnTo>
                  <a:lnTo>
                    <a:pt x="518" y="294"/>
                  </a:lnTo>
                  <a:lnTo>
                    <a:pt x="517" y="268"/>
                  </a:lnTo>
                  <a:lnTo>
                    <a:pt x="514" y="243"/>
                  </a:lnTo>
                  <a:lnTo>
                    <a:pt x="511" y="216"/>
                  </a:lnTo>
                  <a:lnTo>
                    <a:pt x="502" y="218"/>
                  </a:lnTo>
                  <a:lnTo>
                    <a:pt x="495" y="217"/>
                  </a:lnTo>
                  <a:lnTo>
                    <a:pt x="489" y="216"/>
                  </a:lnTo>
                  <a:lnTo>
                    <a:pt x="484" y="213"/>
                  </a:lnTo>
                  <a:lnTo>
                    <a:pt x="479" y="209"/>
                  </a:lnTo>
                  <a:lnTo>
                    <a:pt x="474" y="204"/>
                  </a:lnTo>
                  <a:lnTo>
                    <a:pt x="469" y="200"/>
                  </a:lnTo>
                  <a:lnTo>
                    <a:pt x="460" y="192"/>
                  </a:lnTo>
                  <a:lnTo>
                    <a:pt x="450" y="185"/>
                  </a:lnTo>
                  <a:lnTo>
                    <a:pt x="439" y="176"/>
                  </a:lnTo>
                  <a:lnTo>
                    <a:pt x="493" y="176"/>
                  </a:lnTo>
                  <a:lnTo>
                    <a:pt x="483" y="157"/>
                  </a:lnTo>
                  <a:lnTo>
                    <a:pt x="471" y="140"/>
                  </a:lnTo>
                  <a:lnTo>
                    <a:pt x="459" y="124"/>
                  </a:lnTo>
                  <a:lnTo>
                    <a:pt x="445" y="110"/>
                  </a:lnTo>
                  <a:lnTo>
                    <a:pt x="430" y="97"/>
                  </a:lnTo>
                  <a:lnTo>
                    <a:pt x="414" y="85"/>
                  </a:lnTo>
                  <a:lnTo>
                    <a:pt x="404" y="79"/>
                  </a:lnTo>
                  <a:lnTo>
                    <a:pt x="393" y="73"/>
                  </a:lnTo>
                  <a:lnTo>
                    <a:pt x="383" y="69"/>
                  </a:lnTo>
                  <a:lnTo>
                    <a:pt x="383" y="68"/>
                  </a:lnTo>
                  <a:lnTo>
                    <a:pt x="382" y="67"/>
                  </a:lnTo>
                  <a:lnTo>
                    <a:pt x="382" y="68"/>
                  </a:lnTo>
                  <a:lnTo>
                    <a:pt x="383" y="69"/>
                  </a:lnTo>
                  <a:lnTo>
                    <a:pt x="419" y="159"/>
                  </a:lnTo>
                  <a:lnTo>
                    <a:pt x="420" y="161"/>
                  </a:lnTo>
                  <a:lnTo>
                    <a:pt x="420" y="164"/>
                  </a:lnTo>
                  <a:lnTo>
                    <a:pt x="421" y="168"/>
                  </a:lnTo>
                  <a:lnTo>
                    <a:pt x="398" y="163"/>
                  </a:lnTo>
                  <a:lnTo>
                    <a:pt x="376" y="158"/>
                  </a:lnTo>
                  <a:lnTo>
                    <a:pt x="371" y="145"/>
                  </a:lnTo>
                  <a:lnTo>
                    <a:pt x="365" y="131"/>
                  </a:lnTo>
                  <a:lnTo>
                    <a:pt x="359" y="118"/>
                  </a:lnTo>
                  <a:lnTo>
                    <a:pt x="351" y="104"/>
                  </a:lnTo>
                  <a:lnTo>
                    <a:pt x="342" y="90"/>
                  </a:lnTo>
                  <a:lnTo>
                    <a:pt x="333" y="76"/>
                  </a:lnTo>
                  <a:lnTo>
                    <a:pt x="322" y="64"/>
                  </a:lnTo>
                  <a:lnTo>
                    <a:pt x="312" y="54"/>
                  </a:lnTo>
                  <a:lnTo>
                    <a:pt x="302" y="48"/>
                  </a:lnTo>
                  <a:lnTo>
                    <a:pt x="292" y="44"/>
                  </a:lnTo>
                  <a:lnTo>
                    <a:pt x="281" y="42"/>
                  </a:lnTo>
                  <a:lnTo>
                    <a:pt x="271" y="44"/>
                  </a:lnTo>
                  <a:lnTo>
                    <a:pt x="260" y="47"/>
                  </a:lnTo>
                  <a:lnTo>
                    <a:pt x="249" y="53"/>
                  </a:lnTo>
                  <a:lnTo>
                    <a:pt x="239" y="62"/>
                  </a:lnTo>
                  <a:lnTo>
                    <a:pt x="227" y="74"/>
                  </a:lnTo>
                  <a:lnTo>
                    <a:pt x="217" y="86"/>
                  </a:lnTo>
                  <a:lnTo>
                    <a:pt x="209" y="100"/>
                  </a:lnTo>
                  <a:lnTo>
                    <a:pt x="202" y="114"/>
                  </a:lnTo>
                  <a:lnTo>
                    <a:pt x="196" y="129"/>
                  </a:lnTo>
                  <a:lnTo>
                    <a:pt x="190" y="144"/>
                  </a:lnTo>
                  <a:lnTo>
                    <a:pt x="186" y="154"/>
                  </a:lnTo>
                  <a:lnTo>
                    <a:pt x="184" y="164"/>
                  </a:lnTo>
                  <a:lnTo>
                    <a:pt x="180" y="175"/>
                  </a:lnTo>
                  <a:lnTo>
                    <a:pt x="290" y="175"/>
                  </a:lnTo>
                  <a:lnTo>
                    <a:pt x="275" y="189"/>
                  </a:lnTo>
                  <a:lnTo>
                    <a:pt x="261" y="201"/>
                  </a:lnTo>
                  <a:lnTo>
                    <a:pt x="246" y="213"/>
                  </a:lnTo>
                  <a:lnTo>
                    <a:pt x="242" y="215"/>
                  </a:lnTo>
                  <a:lnTo>
                    <a:pt x="236" y="216"/>
                  </a:lnTo>
                  <a:lnTo>
                    <a:pt x="230" y="217"/>
                  </a:lnTo>
                  <a:lnTo>
                    <a:pt x="202" y="217"/>
                  </a:lnTo>
                  <a:lnTo>
                    <a:pt x="173" y="217"/>
                  </a:lnTo>
                  <a:lnTo>
                    <a:pt x="169" y="244"/>
                  </a:lnTo>
                  <a:lnTo>
                    <a:pt x="167" y="271"/>
                  </a:lnTo>
                  <a:lnTo>
                    <a:pt x="168" y="297"/>
                  </a:lnTo>
                  <a:lnTo>
                    <a:pt x="170" y="324"/>
                  </a:lnTo>
                  <a:lnTo>
                    <a:pt x="173" y="351"/>
                  </a:lnTo>
                  <a:lnTo>
                    <a:pt x="211" y="351"/>
                  </a:lnTo>
                  <a:lnTo>
                    <a:pt x="217" y="365"/>
                  </a:lnTo>
                  <a:lnTo>
                    <a:pt x="222" y="378"/>
                  </a:lnTo>
                  <a:lnTo>
                    <a:pt x="227" y="393"/>
                  </a:lnTo>
                  <a:lnTo>
                    <a:pt x="183" y="393"/>
                  </a:lnTo>
                  <a:lnTo>
                    <a:pt x="189" y="413"/>
                  </a:lnTo>
                  <a:lnTo>
                    <a:pt x="196" y="432"/>
                  </a:lnTo>
                  <a:lnTo>
                    <a:pt x="204" y="450"/>
                  </a:lnTo>
                  <a:lnTo>
                    <a:pt x="213" y="467"/>
                  </a:lnTo>
                  <a:lnTo>
                    <a:pt x="224" y="483"/>
                  </a:lnTo>
                  <a:lnTo>
                    <a:pt x="238" y="498"/>
                  </a:lnTo>
                  <a:lnTo>
                    <a:pt x="249" y="507"/>
                  </a:lnTo>
                  <a:lnTo>
                    <a:pt x="262" y="514"/>
                  </a:lnTo>
                  <a:lnTo>
                    <a:pt x="273" y="517"/>
                  </a:lnTo>
                  <a:lnTo>
                    <a:pt x="285" y="517"/>
                  </a:lnTo>
                  <a:lnTo>
                    <a:pt x="297" y="514"/>
                  </a:lnTo>
                  <a:lnTo>
                    <a:pt x="308" y="508"/>
                  </a:lnTo>
                  <a:lnTo>
                    <a:pt x="320" y="499"/>
                  </a:lnTo>
                  <a:lnTo>
                    <a:pt x="329" y="490"/>
                  </a:lnTo>
                  <a:lnTo>
                    <a:pt x="337" y="480"/>
                  </a:lnTo>
                  <a:lnTo>
                    <a:pt x="345" y="471"/>
                  </a:lnTo>
                  <a:lnTo>
                    <a:pt x="392" y="471"/>
                  </a:lnTo>
                  <a:lnTo>
                    <a:pt x="382" y="492"/>
                  </a:lnTo>
                  <a:lnTo>
                    <a:pt x="384" y="494"/>
                  </a:lnTo>
                  <a:lnTo>
                    <a:pt x="404" y="481"/>
                  </a:lnTo>
                  <a:lnTo>
                    <a:pt x="427" y="468"/>
                  </a:lnTo>
                  <a:lnTo>
                    <a:pt x="440" y="482"/>
                  </a:lnTo>
                  <a:lnTo>
                    <a:pt x="454" y="496"/>
                  </a:lnTo>
                  <a:lnTo>
                    <a:pt x="440" y="508"/>
                  </a:lnTo>
                  <a:lnTo>
                    <a:pt x="425" y="519"/>
                  </a:lnTo>
                  <a:lnTo>
                    <a:pt x="408" y="529"/>
                  </a:lnTo>
                  <a:lnTo>
                    <a:pt x="390" y="537"/>
                  </a:lnTo>
                  <a:lnTo>
                    <a:pt x="370" y="545"/>
                  </a:lnTo>
                  <a:lnTo>
                    <a:pt x="349" y="551"/>
                  </a:lnTo>
                  <a:lnTo>
                    <a:pt x="327" y="556"/>
                  </a:lnTo>
                  <a:lnTo>
                    <a:pt x="305" y="559"/>
                  </a:lnTo>
                  <a:lnTo>
                    <a:pt x="282" y="560"/>
                  </a:lnTo>
                  <a:lnTo>
                    <a:pt x="258" y="559"/>
                  </a:lnTo>
                  <a:lnTo>
                    <a:pt x="235" y="557"/>
                  </a:lnTo>
                  <a:lnTo>
                    <a:pt x="211" y="551"/>
                  </a:lnTo>
                  <a:lnTo>
                    <a:pt x="186" y="544"/>
                  </a:lnTo>
                  <a:lnTo>
                    <a:pt x="163" y="534"/>
                  </a:lnTo>
                  <a:lnTo>
                    <a:pt x="139" y="522"/>
                  </a:lnTo>
                  <a:lnTo>
                    <a:pt x="116" y="507"/>
                  </a:lnTo>
                  <a:lnTo>
                    <a:pt x="96" y="491"/>
                  </a:lnTo>
                  <a:lnTo>
                    <a:pt x="78" y="473"/>
                  </a:lnTo>
                  <a:lnTo>
                    <a:pt x="62" y="455"/>
                  </a:lnTo>
                  <a:lnTo>
                    <a:pt x="47" y="435"/>
                  </a:lnTo>
                  <a:lnTo>
                    <a:pt x="35" y="414"/>
                  </a:lnTo>
                  <a:lnTo>
                    <a:pt x="24" y="393"/>
                  </a:lnTo>
                  <a:lnTo>
                    <a:pt x="15" y="370"/>
                  </a:lnTo>
                  <a:lnTo>
                    <a:pt x="9" y="347"/>
                  </a:lnTo>
                  <a:lnTo>
                    <a:pt x="4" y="324"/>
                  </a:lnTo>
                  <a:lnTo>
                    <a:pt x="1" y="300"/>
                  </a:lnTo>
                  <a:lnTo>
                    <a:pt x="0" y="276"/>
                  </a:lnTo>
                  <a:lnTo>
                    <a:pt x="2" y="252"/>
                  </a:lnTo>
                  <a:lnTo>
                    <a:pt x="5" y="229"/>
                  </a:lnTo>
                  <a:lnTo>
                    <a:pt x="11" y="205"/>
                  </a:lnTo>
                  <a:lnTo>
                    <a:pt x="19" y="182"/>
                  </a:lnTo>
                  <a:lnTo>
                    <a:pt x="28" y="159"/>
                  </a:lnTo>
                  <a:lnTo>
                    <a:pt x="40" y="137"/>
                  </a:lnTo>
                  <a:lnTo>
                    <a:pt x="55" y="115"/>
                  </a:lnTo>
                  <a:lnTo>
                    <a:pt x="70" y="96"/>
                  </a:lnTo>
                  <a:lnTo>
                    <a:pt x="87" y="78"/>
                  </a:lnTo>
                  <a:lnTo>
                    <a:pt x="106" y="61"/>
                  </a:lnTo>
                  <a:lnTo>
                    <a:pt x="125" y="47"/>
                  </a:lnTo>
                  <a:lnTo>
                    <a:pt x="146" y="34"/>
                  </a:lnTo>
                  <a:lnTo>
                    <a:pt x="167" y="24"/>
                  </a:lnTo>
                  <a:lnTo>
                    <a:pt x="190" y="15"/>
                  </a:lnTo>
                  <a:lnTo>
                    <a:pt x="213" y="8"/>
                  </a:lnTo>
                  <a:lnTo>
                    <a:pt x="236" y="4"/>
                  </a:lnTo>
                  <a:lnTo>
                    <a:pt x="260" y="1"/>
                  </a:lnTo>
                  <a:lnTo>
                    <a:pt x="28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4" name="Freeform 32"/>
            <p:cNvSpPr>
              <a:spLocks noEditPoints="1"/>
            </p:cNvSpPr>
            <p:nvPr/>
          </p:nvSpPr>
          <p:spPr bwMode="auto">
            <a:xfrm>
              <a:off x="9277350" y="2016125"/>
              <a:ext cx="531813" cy="539750"/>
            </a:xfrm>
            <a:custGeom>
              <a:avLst/>
              <a:gdLst/>
              <a:ahLst/>
              <a:cxnLst>
                <a:cxn ang="0">
                  <a:pos x="106" y="34"/>
                </a:cxn>
                <a:cxn ang="0">
                  <a:pos x="77" y="45"/>
                </a:cxn>
                <a:cxn ang="0">
                  <a:pos x="54" y="64"/>
                </a:cxn>
                <a:cxn ang="0">
                  <a:pos x="39" y="90"/>
                </a:cxn>
                <a:cxn ang="0">
                  <a:pos x="33" y="121"/>
                </a:cxn>
                <a:cxn ang="0">
                  <a:pos x="39" y="153"/>
                </a:cxn>
                <a:cxn ang="0">
                  <a:pos x="54" y="179"/>
                </a:cxn>
                <a:cxn ang="0">
                  <a:pos x="77" y="198"/>
                </a:cxn>
                <a:cxn ang="0">
                  <a:pos x="105" y="208"/>
                </a:cxn>
                <a:cxn ang="0">
                  <a:pos x="137" y="208"/>
                </a:cxn>
                <a:cxn ang="0">
                  <a:pos x="166" y="198"/>
                </a:cxn>
                <a:cxn ang="0">
                  <a:pos x="189" y="178"/>
                </a:cxn>
                <a:cxn ang="0">
                  <a:pos x="204" y="152"/>
                </a:cxn>
                <a:cxn ang="0">
                  <a:pos x="210" y="121"/>
                </a:cxn>
                <a:cxn ang="0">
                  <a:pos x="204" y="91"/>
                </a:cxn>
                <a:cxn ang="0">
                  <a:pos x="189" y="65"/>
                </a:cxn>
                <a:cxn ang="0">
                  <a:pos x="166" y="45"/>
                </a:cxn>
                <a:cxn ang="0">
                  <a:pos x="137" y="34"/>
                </a:cxn>
                <a:cxn ang="0">
                  <a:pos x="128" y="0"/>
                </a:cxn>
                <a:cxn ang="0">
                  <a:pos x="160" y="6"/>
                </a:cxn>
                <a:cxn ang="0">
                  <a:pos x="190" y="21"/>
                </a:cxn>
                <a:cxn ang="0">
                  <a:pos x="214" y="42"/>
                </a:cxn>
                <a:cxn ang="0">
                  <a:pos x="231" y="68"/>
                </a:cxn>
                <a:cxn ang="0">
                  <a:pos x="240" y="97"/>
                </a:cxn>
                <a:cxn ang="0">
                  <a:pos x="241" y="129"/>
                </a:cxn>
                <a:cxn ang="0">
                  <a:pos x="234" y="164"/>
                </a:cxn>
                <a:cxn ang="0">
                  <a:pos x="281" y="240"/>
                </a:cxn>
                <a:cxn ang="0">
                  <a:pos x="328" y="310"/>
                </a:cxn>
                <a:cxn ang="0">
                  <a:pos x="312" y="326"/>
                </a:cxn>
                <a:cxn ang="0">
                  <a:pos x="292" y="340"/>
                </a:cxn>
                <a:cxn ang="0">
                  <a:pos x="186" y="225"/>
                </a:cxn>
                <a:cxn ang="0">
                  <a:pos x="152" y="239"/>
                </a:cxn>
                <a:cxn ang="0">
                  <a:pos x="116" y="243"/>
                </a:cxn>
                <a:cxn ang="0">
                  <a:pos x="79" y="236"/>
                </a:cxn>
                <a:cxn ang="0">
                  <a:pos x="50" y="220"/>
                </a:cxn>
                <a:cxn ang="0">
                  <a:pos x="27" y="198"/>
                </a:cxn>
                <a:cxn ang="0">
                  <a:pos x="9" y="169"/>
                </a:cxn>
                <a:cxn ang="0">
                  <a:pos x="0" y="138"/>
                </a:cxn>
                <a:cxn ang="0">
                  <a:pos x="1" y="105"/>
                </a:cxn>
                <a:cxn ang="0">
                  <a:pos x="9" y="74"/>
                </a:cxn>
                <a:cxn ang="0">
                  <a:pos x="26" y="45"/>
                </a:cxn>
                <a:cxn ang="0">
                  <a:pos x="51" y="22"/>
                </a:cxn>
                <a:cxn ang="0">
                  <a:pos x="80" y="7"/>
                </a:cxn>
                <a:cxn ang="0">
                  <a:pos x="112" y="0"/>
                </a:cxn>
              </a:cxnLst>
              <a:rect l="0" t="0" r="r" b="b"/>
              <a:pathLst>
                <a:path w="335" h="340">
                  <a:moveTo>
                    <a:pt x="122" y="33"/>
                  </a:moveTo>
                  <a:lnTo>
                    <a:pt x="106" y="34"/>
                  </a:lnTo>
                  <a:lnTo>
                    <a:pt x="91" y="38"/>
                  </a:lnTo>
                  <a:lnTo>
                    <a:pt x="77" y="45"/>
                  </a:lnTo>
                  <a:lnTo>
                    <a:pt x="65" y="54"/>
                  </a:lnTo>
                  <a:lnTo>
                    <a:pt x="54" y="64"/>
                  </a:lnTo>
                  <a:lnTo>
                    <a:pt x="45" y="76"/>
                  </a:lnTo>
                  <a:lnTo>
                    <a:pt x="39" y="90"/>
                  </a:lnTo>
                  <a:lnTo>
                    <a:pt x="35" y="106"/>
                  </a:lnTo>
                  <a:lnTo>
                    <a:pt x="33" y="121"/>
                  </a:lnTo>
                  <a:lnTo>
                    <a:pt x="35" y="137"/>
                  </a:lnTo>
                  <a:lnTo>
                    <a:pt x="39" y="153"/>
                  </a:lnTo>
                  <a:lnTo>
                    <a:pt x="45" y="166"/>
                  </a:lnTo>
                  <a:lnTo>
                    <a:pt x="54" y="179"/>
                  </a:lnTo>
                  <a:lnTo>
                    <a:pt x="64" y="189"/>
                  </a:lnTo>
                  <a:lnTo>
                    <a:pt x="77" y="198"/>
                  </a:lnTo>
                  <a:lnTo>
                    <a:pt x="90" y="204"/>
                  </a:lnTo>
                  <a:lnTo>
                    <a:pt x="105" y="208"/>
                  </a:lnTo>
                  <a:lnTo>
                    <a:pt x="121" y="210"/>
                  </a:lnTo>
                  <a:lnTo>
                    <a:pt x="137" y="208"/>
                  </a:lnTo>
                  <a:lnTo>
                    <a:pt x="152" y="204"/>
                  </a:lnTo>
                  <a:lnTo>
                    <a:pt x="166" y="198"/>
                  </a:lnTo>
                  <a:lnTo>
                    <a:pt x="178" y="189"/>
                  </a:lnTo>
                  <a:lnTo>
                    <a:pt x="189" y="178"/>
                  </a:lnTo>
                  <a:lnTo>
                    <a:pt x="198" y="166"/>
                  </a:lnTo>
                  <a:lnTo>
                    <a:pt x="204" y="152"/>
                  </a:lnTo>
                  <a:lnTo>
                    <a:pt x="208" y="137"/>
                  </a:lnTo>
                  <a:lnTo>
                    <a:pt x="210" y="121"/>
                  </a:lnTo>
                  <a:lnTo>
                    <a:pt x="208" y="106"/>
                  </a:lnTo>
                  <a:lnTo>
                    <a:pt x="204" y="91"/>
                  </a:lnTo>
                  <a:lnTo>
                    <a:pt x="198" y="77"/>
                  </a:lnTo>
                  <a:lnTo>
                    <a:pt x="189" y="65"/>
                  </a:lnTo>
                  <a:lnTo>
                    <a:pt x="178" y="54"/>
                  </a:lnTo>
                  <a:lnTo>
                    <a:pt x="166" y="45"/>
                  </a:lnTo>
                  <a:lnTo>
                    <a:pt x="152" y="38"/>
                  </a:lnTo>
                  <a:lnTo>
                    <a:pt x="137" y="34"/>
                  </a:lnTo>
                  <a:lnTo>
                    <a:pt x="122" y="33"/>
                  </a:lnTo>
                  <a:close/>
                  <a:moveTo>
                    <a:pt x="128" y="0"/>
                  </a:moveTo>
                  <a:lnTo>
                    <a:pt x="144" y="2"/>
                  </a:lnTo>
                  <a:lnTo>
                    <a:pt x="160" y="6"/>
                  </a:lnTo>
                  <a:lnTo>
                    <a:pt x="176" y="12"/>
                  </a:lnTo>
                  <a:lnTo>
                    <a:pt x="190" y="21"/>
                  </a:lnTo>
                  <a:lnTo>
                    <a:pt x="203" y="31"/>
                  </a:lnTo>
                  <a:lnTo>
                    <a:pt x="214" y="42"/>
                  </a:lnTo>
                  <a:lnTo>
                    <a:pt x="224" y="54"/>
                  </a:lnTo>
                  <a:lnTo>
                    <a:pt x="231" y="68"/>
                  </a:lnTo>
                  <a:lnTo>
                    <a:pt x="237" y="82"/>
                  </a:lnTo>
                  <a:lnTo>
                    <a:pt x="240" y="97"/>
                  </a:lnTo>
                  <a:lnTo>
                    <a:pt x="241" y="113"/>
                  </a:lnTo>
                  <a:lnTo>
                    <a:pt x="241" y="129"/>
                  </a:lnTo>
                  <a:lnTo>
                    <a:pt x="238" y="146"/>
                  </a:lnTo>
                  <a:lnTo>
                    <a:pt x="234" y="164"/>
                  </a:lnTo>
                  <a:lnTo>
                    <a:pt x="228" y="182"/>
                  </a:lnTo>
                  <a:lnTo>
                    <a:pt x="281" y="240"/>
                  </a:lnTo>
                  <a:lnTo>
                    <a:pt x="335" y="299"/>
                  </a:lnTo>
                  <a:lnTo>
                    <a:pt x="328" y="310"/>
                  </a:lnTo>
                  <a:lnTo>
                    <a:pt x="321" y="319"/>
                  </a:lnTo>
                  <a:lnTo>
                    <a:pt x="312" y="326"/>
                  </a:lnTo>
                  <a:lnTo>
                    <a:pt x="303" y="334"/>
                  </a:lnTo>
                  <a:lnTo>
                    <a:pt x="292" y="340"/>
                  </a:lnTo>
                  <a:lnTo>
                    <a:pt x="239" y="283"/>
                  </a:lnTo>
                  <a:lnTo>
                    <a:pt x="186" y="225"/>
                  </a:lnTo>
                  <a:lnTo>
                    <a:pt x="169" y="233"/>
                  </a:lnTo>
                  <a:lnTo>
                    <a:pt x="152" y="239"/>
                  </a:lnTo>
                  <a:lnTo>
                    <a:pt x="134" y="243"/>
                  </a:lnTo>
                  <a:lnTo>
                    <a:pt x="116" y="243"/>
                  </a:lnTo>
                  <a:lnTo>
                    <a:pt x="98" y="241"/>
                  </a:lnTo>
                  <a:lnTo>
                    <a:pt x="79" y="236"/>
                  </a:lnTo>
                  <a:lnTo>
                    <a:pt x="64" y="229"/>
                  </a:lnTo>
                  <a:lnTo>
                    <a:pt x="50" y="220"/>
                  </a:lnTo>
                  <a:lnTo>
                    <a:pt x="38" y="210"/>
                  </a:lnTo>
                  <a:lnTo>
                    <a:pt x="27" y="198"/>
                  </a:lnTo>
                  <a:lnTo>
                    <a:pt x="17" y="184"/>
                  </a:lnTo>
                  <a:lnTo>
                    <a:pt x="9" y="169"/>
                  </a:lnTo>
                  <a:lnTo>
                    <a:pt x="4" y="153"/>
                  </a:lnTo>
                  <a:lnTo>
                    <a:pt x="0" y="138"/>
                  </a:lnTo>
                  <a:lnTo>
                    <a:pt x="0" y="121"/>
                  </a:lnTo>
                  <a:lnTo>
                    <a:pt x="1" y="105"/>
                  </a:lnTo>
                  <a:lnTo>
                    <a:pt x="4" y="89"/>
                  </a:lnTo>
                  <a:lnTo>
                    <a:pt x="9" y="74"/>
                  </a:lnTo>
                  <a:lnTo>
                    <a:pt x="17" y="59"/>
                  </a:lnTo>
                  <a:lnTo>
                    <a:pt x="26" y="45"/>
                  </a:lnTo>
                  <a:lnTo>
                    <a:pt x="38" y="33"/>
                  </a:lnTo>
                  <a:lnTo>
                    <a:pt x="51" y="22"/>
                  </a:lnTo>
                  <a:lnTo>
                    <a:pt x="65" y="13"/>
                  </a:lnTo>
                  <a:lnTo>
                    <a:pt x="80" y="7"/>
                  </a:lnTo>
                  <a:lnTo>
                    <a:pt x="96" y="2"/>
                  </a:lnTo>
                  <a:lnTo>
                    <a:pt x="112" y="0"/>
                  </a:lnTo>
                  <a:lnTo>
                    <a:pt x="12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5" name="Freeform 40"/>
            <p:cNvSpPr>
              <a:spLocks/>
            </p:cNvSpPr>
            <p:nvPr/>
          </p:nvSpPr>
          <p:spPr bwMode="auto">
            <a:xfrm>
              <a:off x="9356725" y="2087563"/>
              <a:ext cx="234950" cy="157163"/>
            </a:xfrm>
            <a:custGeom>
              <a:avLst/>
              <a:gdLst/>
              <a:ahLst/>
              <a:cxnLst>
                <a:cxn ang="0">
                  <a:pos x="74" y="0"/>
                </a:cxn>
                <a:cxn ang="0">
                  <a:pos x="85" y="1"/>
                </a:cxn>
                <a:cxn ang="0">
                  <a:pos x="97" y="4"/>
                </a:cxn>
                <a:cxn ang="0">
                  <a:pos x="108" y="9"/>
                </a:cxn>
                <a:cxn ang="0">
                  <a:pos x="118" y="16"/>
                </a:cxn>
                <a:cxn ang="0">
                  <a:pos x="128" y="24"/>
                </a:cxn>
                <a:cxn ang="0">
                  <a:pos x="136" y="35"/>
                </a:cxn>
                <a:cxn ang="0">
                  <a:pos x="142" y="47"/>
                </a:cxn>
                <a:cxn ang="0">
                  <a:pos x="147" y="59"/>
                </a:cxn>
                <a:cxn ang="0">
                  <a:pos x="148" y="72"/>
                </a:cxn>
                <a:cxn ang="0">
                  <a:pos x="148" y="85"/>
                </a:cxn>
                <a:cxn ang="0">
                  <a:pos x="144" y="99"/>
                </a:cxn>
                <a:cxn ang="0">
                  <a:pos x="132" y="82"/>
                </a:cxn>
                <a:cxn ang="0">
                  <a:pos x="120" y="69"/>
                </a:cxn>
                <a:cxn ang="0">
                  <a:pos x="109" y="57"/>
                </a:cxn>
                <a:cxn ang="0">
                  <a:pos x="97" y="48"/>
                </a:cxn>
                <a:cxn ang="0">
                  <a:pos x="85" y="42"/>
                </a:cxn>
                <a:cxn ang="0">
                  <a:pos x="72" y="38"/>
                </a:cxn>
                <a:cxn ang="0">
                  <a:pos x="59" y="36"/>
                </a:cxn>
                <a:cxn ang="0">
                  <a:pos x="46" y="37"/>
                </a:cxn>
                <a:cxn ang="0">
                  <a:pos x="32" y="41"/>
                </a:cxn>
                <a:cxn ang="0">
                  <a:pos x="16" y="47"/>
                </a:cxn>
                <a:cxn ang="0">
                  <a:pos x="0" y="55"/>
                </a:cxn>
                <a:cxn ang="0">
                  <a:pos x="5" y="42"/>
                </a:cxn>
                <a:cxn ang="0">
                  <a:pos x="11" y="31"/>
                </a:cxn>
                <a:cxn ang="0">
                  <a:pos x="19" y="23"/>
                </a:cxn>
                <a:cxn ang="0">
                  <a:pos x="27" y="15"/>
                </a:cxn>
                <a:cxn ang="0">
                  <a:pos x="37" y="9"/>
                </a:cxn>
                <a:cxn ang="0">
                  <a:pos x="49" y="4"/>
                </a:cxn>
                <a:cxn ang="0">
                  <a:pos x="61" y="1"/>
                </a:cxn>
                <a:cxn ang="0">
                  <a:pos x="74" y="0"/>
                </a:cxn>
              </a:cxnLst>
              <a:rect l="0" t="0" r="r" b="b"/>
              <a:pathLst>
                <a:path w="148" h="99">
                  <a:moveTo>
                    <a:pt x="74" y="0"/>
                  </a:moveTo>
                  <a:lnTo>
                    <a:pt x="85" y="1"/>
                  </a:lnTo>
                  <a:lnTo>
                    <a:pt x="97" y="4"/>
                  </a:lnTo>
                  <a:lnTo>
                    <a:pt x="108" y="9"/>
                  </a:lnTo>
                  <a:lnTo>
                    <a:pt x="118" y="16"/>
                  </a:lnTo>
                  <a:lnTo>
                    <a:pt x="128" y="24"/>
                  </a:lnTo>
                  <a:lnTo>
                    <a:pt x="136" y="35"/>
                  </a:lnTo>
                  <a:lnTo>
                    <a:pt x="142" y="47"/>
                  </a:lnTo>
                  <a:lnTo>
                    <a:pt x="147" y="59"/>
                  </a:lnTo>
                  <a:lnTo>
                    <a:pt x="148" y="72"/>
                  </a:lnTo>
                  <a:lnTo>
                    <a:pt x="148" y="85"/>
                  </a:lnTo>
                  <a:lnTo>
                    <a:pt x="144" y="99"/>
                  </a:lnTo>
                  <a:lnTo>
                    <a:pt x="132" y="82"/>
                  </a:lnTo>
                  <a:lnTo>
                    <a:pt x="120" y="69"/>
                  </a:lnTo>
                  <a:lnTo>
                    <a:pt x="109" y="57"/>
                  </a:lnTo>
                  <a:lnTo>
                    <a:pt x="97" y="48"/>
                  </a:lnTo>
                  <a:lnTo>
                    <a:pt x="85" y="42"/>
                  </a:lnTo>
                  <a:lnTo>
                    <a:pt x="72" y="38"/>
                  </a:lnTo>
                  <a:lnTo>
                    <a:pt x="59" y="36"/>
                  </a:lnTo>
                  <a:lnTo>
                    <a:pt x="46" y="37"/>
                  </a:lnTo>
                  <a:lnTo>
                    <a:pt x="32" y="41"/>
                  </a:lnTo>
                  <a:lnTo>
                    <a:pt x="16" y="47"/>
                  </a:lnTo>
                  <a:lnTo>
                    <a:pt x="0" y="55"/>
                  </a:lnTo>
                  <a:lnTo>
                    <a:pt x="5" y="42"/>
                  </a:lnTo>
                  <a:lnTo>
                    <a:pt x="11" y="31"/>
                  </a:lnTo>
                  <a:lnTo>
                    <a:pt x="19" y="23"/>
                  </a:lnTo>
                  <a:lnTo>
                    <a:pt x="27" y="15"/>
                  </a:lnTo>
                  <a:lnTo>
                    <a:pt x="37" y="9"/>
                  </a:lnTo>
                  <a:lnTo>
                    <a:pt x="49" y="4"/>
                  </a:lnTo>
                  <a:lnTo>
                    <a:pt x="61" y="1"/>
                  </a:lnTo>
                  <a:lnTo>
                    <a:pt x="7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5" name="Group 130"/>
          <p:cNvGrpSpPr/>
          <p:nvPr/>
        </p:nvGrpSpPr>
        <p:grpSpPr>
          <a:xfrm>
            <a:off x="5300992" y="5141263"/>
            <a:ext cx="335421" cy="571691"/>
            <a:chOff x="10582275" y="1801813"/>
            <a:chExt cx="504826" cy="860425"/>
          </a:xfrm>
          <a:solidFill>
            <a:schemeClr val="tx1">
              <a:lumMod val="75000"/>
              <a:lumOff val="25000"/>
            </a:schemeClr>
          </a:solidFill>
          <a:effectLst/>
        </p:grpSpPr>
        <p:sp>
          <p:nvSpPr>
            <p:cNvPr id="46" name="Freeform 29"/>
            <p:cNvSpPr>
              <a:spLocks/>
            </p:cNvSpPr>
            <p:nvPr/>
          </p:nvSpPr>
          <p:spPr bwMode="auto">
            <a:xfrm>
              <a:off x="10582275" y="1801813"/>
              <a:ext cx="490538" cy="461963"/>
            </a:xfrm>
            <a:custGeom>
              <a:avLst/>
              <a:gdLst/>
              <a:ahLst/>
              <a:cxnLst>
                <a:cxn ang="0">
                  <a:pos x="41" y="0"/>
                </a:cxn>
                <a:cxn ang="0">
                  <a:pos x="131" y="2"/>
                </a:cxn>
                <a:cxn ang="0">
                  <a:pos x="220" y="4"/>
                </a:cxn>
                <a:cxn ang="0">
                  <a:pos x="309" y="5"/>
                </a:cxn>
                <a:cxn ang="0">
                  <a:pos x="299" y="93"/>
                </a:cxn>
                <a:cxn ang="0">
                  <a:pos x="290" y="182"/>
                </a:cxn>
                <a:cxn ang="0">
                  <a:pos x="280" y="271"/>
                </a:cxn>
                <a:cxn ang="0">
                  <a:pos x="258" y="247"/>
                </a:cxn>
                <a:cxn ang="0">
                  <a:pos x="238" y="224"/>
                </a:cxn>
                <a:cxn ang="0">
                  <a:pos x="217" y="201"/>
                </a:cxn>
                <a:cxn ang="0">
                  <a:pos x="174" y="238"/>
                </a:cxn>
                <a:cxn ang="0">
                  <a:pos x="133" y="275"/>
                </a:cxn>
                <a:cxn ang="0">
                  <a:pos x="125" y="281"/>
                </a:cxn>
                <a:cxn ang="0">
                  <a:pos x="119" y="286"/>
                </a:cxn>
                <a:cxn ang="0">
                  <a:pos x="113" y="289"/>
                </a:cxn>
                <a:cxn ang="0">
                  <a:pos x="109" y="291"/>
                </a:cxn>
                <a:cxn ang="0">
                  <a:pos x="105" y="291"/>
                </a:cxn>
                <a:cxn ang="0">
                  <a:pos x="100" y="289"/>
                </a:cxn>
                <a:cxn ang="0">
                  <a:pos x="95" y="285"/>
                </a:cxn>
                <a:cxn ang="0">
                  <a:pos x="90" y="279"/>
                </a:cxn>
                <a:cxn ang="0">
                  <a:pos x="83" y="272"/>
                </a:cxn>
                <a:cxn ang="0">
                  <a:pos x="10" y="188"/>
                </a:cxn>
                <a:cxn ang="0">
                  <a:pos x="5" y="182"/>
                </a:cxn>
                <a:cxn ang="0">
                  <a:pos x="1" y="176"/>
                </a:cxn>
                <a:cxn ang="0">
                  <a:pos x="0" y="171"/>
                </a:cxn>
                <a:cxn ang="0">
                  <a:pos x="0" y="167"/>
                </a:cxn>
                <a:cxn ang="0">
                  <a:pos x="3" y="163"/>
                </a:cxn>
                <a:cxn ang="0">
                  <a:pos x="7" y="157"/>
                </a:cxn>
                <a:cxn ang="0">
                  <a:pos x="13" y="152"/>
                </a:cxn>
                <a:cxn ang="0">
                  <a:pos x="89" y="85"/>
                </a:cxn>
                <a:cxn ang="0">
                  <a:pos x="94" y="80"/>
                </a:cxn>
                <a:cxn ang="0">
                  <a:pos x="98" y="76"/>
                </a:cxn>
                <a:cxn ang="0">
                  <a:pos x="103" y="71"/>
                </a:cxn>
                <a:cxn ang="0">
                  <a:pos x="83" y="48"/>
                </a:cxn>
                <a:cxn ang="0">
                  <a:pos x="62" y="24"/>
                </a:cxn>
                <a:cxn ang="0">
                  <a:pos x="41" y="0"/>
                </a:cxn>
              </a:cxnLst>
              <a:rect l="0" t="0" r="r" b="b"/>
              <a:pathLst>
                <a:path w="309" h="291">
                  <a:moveTo>
                    <a:pt x="41" y="0"/>
                  </a:moveTo>
                  <a:lnTo>
                    <a:pt x="131" y="2"/>
                  </a:lnTo>
                  <a:lnTo>
                    <a:pt x="220" y="4"/>
                  </a:lnTo>
                  <a:lnTo>
                    <a:pt x="309" y="5"/>
                  </a:lnTo>
                  <a:lnTo>
                    <a:pt x="299" y="93"/>
                  </a:lnTo>
                  <a:lnTo>
                    <a:pt x="290" y="182"/>
                  </a:lnTo>
                  <a:lnTo>
                    <a:pt x="280" y="271"/>
                  </a:lnTo>
                  <a:lnTo>
                    <a:pt x="258" y="247"/>
                  </a:lnTo>
                  <a:lnTo>
                    <a:pt x="238" y="224"/>
                  </a:lnTo>
                  <a:lnTo>
                    <a:pt x="217" y="201"/>
                  </a:lnTo>
                  <a:lnTo>
                    <a:pt x="174" y="238"/>
                  </a:lnTo>
                  <a:lnTo>
                    <a:pt x="133" y="275"/>
                  </a:lnTo>
                  <a:lnTo>
                    <a:pt x="125" y="281"/>
                  </a:lnTo>
                  <a:lnTo>
                    <a:pt x="119" y="286"/>
                  </a:lnTo>
                  <a:lnTo>
                    <a:pt x="113" y="289"/>
                  </a:lnTo>
                  <a:lnTo>
                    <a:pt x="109" y="291"/>
                  </a:lnTo>
                  <a:lnTo>
                    <a:pt x="105" y="291"/>
                  </a:lnTo>
                  <a:lnTo>
                    <a:pt x="100" y="289"/>
                  </a:lnTo>
                  <a:lnTo>
                    <a:pt x="95" y="285"/>
                  </a:lnTo>
                  <a:lnTo>
                    <a:pt x="90" y="279"/>
                  </a:lnTo>
                  <a:lnTo>
                    <a:pt x="83" y="272"/>
                  </a:lnTo>
                  <a:lnTo>
                    <a:pt x="10" y="188"/>
                  </a:lnTo>
                  <a:lnTo>
                    <a:pt x="5" y="182"/>
                  </a:lnTo>
                  <a:lnTo>
                    <a:pt x="1" y="176"/>
                  </a:lnTo>
                  <a:lnTo>
                    <a:pt x="0" y="171"/>
                  </a:lnTo>
                  <a:lnTo>
                    <a:pt x="0" y="167"/>
                  </a:lnTo>
                  <a:lnTo>
                    <a:pt x="3" y="163"/>
                  </a:lnTo>
                  <a:lnTo>
                    <a:pt x="7" y="157"/>
                  </a:lnTo>
                  <a:lnTo>
                    <a:pt x="13" y="152"/>
                  </a:lnTo>
                  <a:lnTo>
                    <a:pt x="89" y="85"/>
                  </a:lnTo>
                  <a:lnTo>
                    <a:pt x="94" y="80"/>
                  </a:lnTo>
                  <a:lnTo>
                    <a:pt x="98" y="76"/>
                  </a:lnTo>
                  <a:lnTo>
                    <a:pt x="103" y="71"/>
                  </a:lnTo>
                  <a:lnTo>
                    <a:pt x="83" y="48"/>
                  </a:lnTo>
                  <a:lnTo>
                    <a:pt x="62" y="24"/>
                  </a:lnTo>
                  <a:lnTo>
                    <a:pt x="41"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7" name="Freeform 30"/>
            <p:cNvSpPr>
              <a:spLocks/>
            </p:cNvSpPr>
            <p:nvPr/>
          </p:nvSpPr>
          <p:spPr bwMode="auto">
            <a:xfrm>
              <a:off x="10596563" y="2200275"/>
              <a:ext cx="490538" cy="461963"/>
            </a:xfrm>
            <a:custGeom>
              <a:avLst/>
              <a:gdLst/>
              <a:ahLst/>
              <a:cxnLst>
                <a:cxn ang="0">
                  <a:pos x="203" y="0"/>
                </a:cxn>
                <a:cxn ang="0">
                  <a:pos x="209" y="2"/>
                </a:cxn>
                <a:cxn ang="0">
                  <a:pos x="215" y="8"/>
                </a:cxn>
                <a:cxn ang="0">
                  <a:pos x="259" y="57"/>
                </a:cxn>
                <a:cxn ang="0">
                  <a:pos x="303" y="108"/>
                </a:cxn>
                <a:cxn ang="0">
                  <a:pos x="308" y="114"/>
                </a:cxn>
                <a:cxn ang="0">
                  <a:pos x="309" y="120"/>
                </a:cxn>
                <a:cxn ang="0">
                  <a:pos x="308" y="126"/>
                </a:cxn>
                <a:cxn ang="0">
                  <a:pos x="304" y="131"/>
                </a:cxn>
                <a:cxn ang="0">
                  <a:pos x="297" y="138"/>
                </a:cxn>
                <a:cxn ang="0">
                  <a:pos x="256" y="175"/>
                </a:cxn>
                <a:cxn ang="0">
                  <a:pos x="214" y="211"/>
                </a:cxn>
                <a:cxn ang="0">
                  <a:pos x="211" y="215"/>
                </a:cxn>
                <a:cxn ang="0">
                  <a:pos x="206" y="220"/>
                </a:cxn>
                <a:cxn ang="0">
                  <a:pos x="235" y="254"/>
                </a:cxn>
                <a:cxn ang="0">
                  <a:pos x="251" y="272"/>
                </a:cxn>
                <a:cxn ang="0">
                  <a:pos x="267" y="291"/>
                </a:cxn>
                <a:cxn ang="0">
                  <a:pos x="177" y="289"/>
                </a:cxn>
                <a:cxn ang="0">
                  <a:pos x="89" y="287"/>
                </a:cxn>
                <a:cxn ang="0">
                  <a:pos x="0" y="286"/>
                </a:cxn>
                <a:cxn ang="0">
                  <a:pos x="10" y="198"/>
                </a:cxn>
                <a:cxn ang="0">
                  <a:pos x="19" y="109"/>
                </a:cxn>
                <a:cxn ang="0">
                  <a:pos x="29" y="20"/>
                </a:cxn>
                <a:cxn ang="0">
                  <a:pos x="46" y="38"/>
                </a:cxn>
                <a:cxn ang="0">
                  <a:pos x="61" y="56"/>
                </a:cxn>
                <a:cxn ang="0">
                  <a:pos x="92" y="90"/>
                </a:cxn>
                <a:cxn ang="0">
                  <a:pos x="160" y="31"/>
                </a:cxn>
                <a:cxn ang="0">
                  <a:pos x="174" y="18"/>
                </a:cxn>
                <a:cxn ang="0">
                  <a:pos x="189" y="6"/>
                </a:cxn>
                <a:cxn ang="0">
                  <a:pos x="196" y="2"/>
                </a:cxn>
                <a:cxn ang="0">
                  <a:pos x="203" y="0"/>
                </a:cxn>
              </a:cxnLst>
              <a:rect l="0" t="0" r="r" b="b"/>
              <a:pathLst>
                <a:path w="309" h="291">
                  <a:moveTo>
                    <a:pt x="203" y="0"/>
                  </a:moveTo>
                  <a:lnTo>
                    <a:pt x="209" y="2"/>
                  </a:lnTo>
                  <a:lnTo>
                    <a:pt x="215" y="8"/>
                  </a:lnTo>
                  <a:lnTo>
                    <a:pt x="259" y="57"/>
                  </a:lnTo>
                  <a:lnTo>
                    <a:pt x="303" y="108"/>
                  </a:lnTo>
                  <a:lnTo>
                    <a:pt x="308" y="114"/>
                  </a:lnTo>
                  <a:lnTo>
                    <a:pt x="309" y="120"/>
                  </a:lnTo>
                  <a:lnTo>
                    <a:pt x="308" y="126"/>
                  </a:lnTo>
                  <a:lnTo>
                    <a:pt x="304" y="131"/>
                  </a:lnTo>
                  <a:lnTo>
                    <a:pt x="297" y="138"/>
                  </a:lnTo>
                  <a:lnTo>
                    <a:pt x="256" y="175"/>
                  </a:lnTo>
                  <a:lnTo>
                    <a:pt x="214" y="211"/>
                  </a:lnTo>
                  <a:lnTo>
                    <a:pt x="211" y="215"/>
                  </a:lnTo>
                  <a:lnTo>
                    <a:pt x="206" y="220"/>
                  </a:lnTo>
                  <a:lnTo>
                    <a:pt x="235" y="254"/>
                  </a:lnTo>
                  <a:lnTo>
                    <a:pt x="251" y="272"/>
                  </a:lnTo>
                  <a:lnTo>
                    <a:pt x="267" y="291"/>
                  </a:lnTo>
                  <a:lnTo>
                    <a:pt x="177" y="289"/>
                  </a:lnTo>
                  <a:lnTo>
                    <a:pt x="89" y="287"/>
                  </a:lnTo>
                  <a:lnTo>
                    <a:pt x="0" y="286"/>
                  </a:lnTo>
                  <a:lnTo>
                    <a:pt x="10" y="198"/>
                  </a:lnTo>
                  <a:lnTo>
                    <a:pt x="19" y="109"/>
                  </a:lnTo>
                  <a:lnTo>
                    <a:pt x="29" y="20"/>
                  </a:lnTo>
                  <a:lnTo>
                    <a:pt x="46" y="38"/>
                  </a:lnTo>
                  <a:lnTo>
                    <a:pt x="61" y="56"/>
                  </a:lnTo>
                  <a:lnTo>
                    <a:pt x="92" y="90"/>
                  </a:lnTo>
                  <a:lnTo>
                    <a:pt x="160" y="31"/>
                  </a:lnTo>
                  <a:lnTo>
                    <a:pt x="174" y="18"/>
                  </a:lnTo>
                  <a:lnTo>
                    <a:pt x="189" y="6"/>
                  </a:lnTo>
                  <a:lnTo>
                    <a:pt x="196" y="2"/>
                  </a:lnTo>
                  <a:lnTo>
                    <a:pt x="20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8" name="Group 141"/>
          <p:cNvGrpSpPr/>
          <p:nvPr/>
        </p:nvGrpSpPr>
        <p:grpSpPr>
          <a:xfrm>
            <a:off x="6452500" y="3983302"/>
            <a:ext cx="424686" cy="496160"/>
            <a:chOff x="10433050" y="233363"/>
            <a:chExt cx="811213" cy="947738"/>
          </a:xfrm>
          <a:solidFill>
            <a:schemeClr val="tx1">
              <a:lumMod val="75000"/>
              <a:lumOff val="25000"/>
            </a:schemeClr>
          </a:solidFill>
          <a:effectLst/>
        </p:grpSpPr>
        <p:sp>
          <p:nvSpPr>
            <p:cNvPr id="49" name="Freeform 27"/>
            <p:cNvSpPr>
              <a:spLocks/>
            </p:cNvSpPr>
            <p:nvPr/>
          </p:nvSpPr>
          <p:spPr bwMode="auto">
            <a:xfrm>
              <a:off x="10433050" y="760413"/>
              <a:ext cx="811213" cy="420688"/>
            </a:xfrm>
            <a:custGeom>
              <a:avLst/>
              <a:gdLst/>
              <a:ahLst/>
              <a:cxnLst>
                <a:cxn ang="0">
                  <a:pos x="124" y="0"/>
                </a:cxn>
                <a:cxn ang="0">
                  <a:pos x="170" y="0"/>
                </a:cxn>
                <a:cxn ang="0">
                  <a:pos x="172" y="0"/>
                </a:cxn>
                <a:cxn ang="0">
                  <a:pos x="173" y="0"/>
                </a:cxn>
                <a:cxn ang="0">
                  <a:pos x="174" y="0"/>
                </a:cxn>
                <a:cxn ang="0">
                  <a:pos x="176" y="1"/>
                </a:cxn>
                <a:cxn ang="0">
                  <a:pos x="186" y="33"/>
                </a:cxn>
                <a:cxn ang="0">
                  <a:pos x="196" y="66"/>
                </a:cxn>
                <a:cxn ang="0">
                  <a:pos x="215" y="132"/>
                </a:cxn>
                <a:cxn ang="0">
                  <a:pos x="218" y="132"/>
                </a:cxn>
                <a:cxn ang="0">
                  <a:pos x="220" y="133"/>
                </a:cxn>
                <a:cxn ang="0">
                  <a:pos x="233" y="100"/>
                </a:cxn>
                <a:cxn ang="0">
                  <a:pos x="248" y="66"/>
                </a:cxn>
                <a:cxn ang="0">
                  <a:pos x="237" y="52"/>
                </a:cxn>
                <a:cxn ang="0">
                  <a:pos x="225" y="37"/>
                </a:cxn>
                <a:cxn ang="0">
                  <a:pos x="213" y="20"/>
                </a:cxn>
                <a:cxn ang="0">
                  <a:pos x="296" y="20"/>
                </a:cxn>
                <a:cxn ang="0">
                  <a:pos x="263" y="65"/>
                </a:cxn>
                <a:cxn ang="0">
                  <a:pos x="270" y="81"/>
                </a:cxn>
                <a:cxn ang="0">
                  <a:pos x="278" y="98"/>
                </a:cxn>
                <a:cxn ang="0">
                  <a:pos x="285" y="116"/>
                </a:cxn>
                <a:cxn ang="0">
                  <a:pos x="294" y="135"/>
                </a:cxn>
                <a:cxn ang="0">
                  <a:pos x="308" y="89"/>
                </a:cxn>
                <a:cxn ang="0">
                  <a:pos x="321" y="45"/>
                </a:cxn>
                <a:cxn ang="0">
                  <a:pos x="334" y="1"/>
                </a:cxn>
                <a:cxn ang="0">
                  <a:pos x="353" y="1"/>
                </a:cxn>
                <a:cxn ang="0">
                  <a:pos x="371" y="0"/>
                </a:cxn>
                <a:cxn ang="0">
                  <a:pos x="388" y="0"/>
                </a:cxn>
                <a:cxn ang="0">
                  <a:pos x="406" y="2"/>
                </a:cxn>
                <a:cxn ang="0">
                  <a:pos x="423" y="5"/>
                </a:cxn>
                <a:cxn ang="0">
                  <a:pos x="438" y="11"/>
                </a:cxn>
                <a:cxn ang="0">
                  <a:pos x="453" y="19"/>
                </a:cxn>
                <a:cxn ang="0">
                  <a:pos x="466" y="28"/>
                </a:cxn>
                <a:cxn ang="0">
                  <a:pos x="478" y="39"/>
                </a:cxn>
                <a:cxn ang="0">
                  <a:pos x="489" y="52"/>
                </a:cxn>
                <a:cxn ang="0">
                  <a:pos x="497" y="66"/>
                </a:cxn>
                <a:cxn ang="0">
                  <a:pos x="503" y="81"/>
                </a:cxn>
                <a:cxn ang="0">
                  <a:pos x="508" y="98"/>
                </a:cxn>
                <a:cxn ang="0">
                  <a:pos x="510" y="115"/>
                </a:cxn>
                <a:cxn ang="0">
                  <a:pos x="511" y="162"/>
                </a:cxn>
                <a:cxn ang="0">
                  <a:pos x="511" y="210"/>
                </a:cxn>
                <a:cxn ang="0">
                  <a:pos x="511" y="257"/>
                </a:cxn>
                <a:cxn ang="0">
                  <a:pos x="510" y="261"/>
                </a:cxn>
                <a:cxn ang="0">
                  <a:pos x="509" y="265"/>
                </a:cxn>
                <a:cxn ang="0">
                  <a:pos x="1" y="265"/>
                </a:cxn>
                <a:cxn ang="0">
                  <a:pos x="0" y="258"/>
                </a:cxn>
                <a:cxn ang="0">
                  <a:pos x="0" y="252"/>
                </a:cxn>
                <a:cxn ang="0">
                  <a:pos x="0" y="125"/>
                </a:cxn>
                <a:cxn ang="0">
                  <a:pos x="1" y="106"/>
                </a:cxn>
                <a:cxn ang="0">
                  <a:pos x="5" y="88"/>
                </a:cxn>
                <a:cxn ang="0">
                  <a:pos x="11" y="72"/>
                </a:cxn>
                <a:cxn ang="0">
                  <a:pos x="19" y="56"/>
                </a:cxn>
                <a:cxn ang="0">
                  <a:pos x="30" y="42"/>
                </a:cxn>
                <a:cxn ang="0">
                  <a:pos x="42" y="30"/>
                </a:cxn>
                <a:cxn ang="0">
                  <a:pos x="56" y="20"/>
                </a:cxn>
                <a:cxn ang="0">
                  <a:pos x="71" y="11"/>
                </a:cxn>
                <a:cxn ang="0">
                  <a:pos x="88" y="5"/>
                </a:cxn>
                <a:cxn ang="0">
                  <a:pos x="105" y="1"/>
                </a:cxn>
                <a:cxn ang="0">
                  <a:pos x="124" y="0"/>
                </a:cxn>
              </a:cxnLst>
              <a:rect l="0" t="0" r="r" b="b"/>
              <a:pathLst>
                <a:path w="511" h="265">
                  <a:moveTo>
                    <a:pt x="124" y="0"/>
                  </a:moveTo>
                  <a:lnTo>
                    <a:pt x="170" y="0"/>
                  </a:lnTo>
                  <a:lnTo>
                    <a:pt x="172" y="0"/>
                  </a:lnTo>
                  <a:lnTo>
                    <a:pt x="173" y="0"/>
                  </a:lnTo>
                  <a:lnTo>
                    <a:pt x="174" y="0"/>
                  </a:lnTo>
                  <a:lnTo>
                    <a:pt x="176" y="1"/>
                  </a:lnTo>
                  <a:lnTo>
                    <a:pt x="186" y="33"/>
                  </a:lnTo>
                  <a:lnTo>
                    <a:pt x="196" y="66"/>
                  </a:lnTo>
                  <a:lnTo>
                    <a:pt x="215" y="132"/>
                  </a:lnTo>
                  <a:lnTo>
                    <a:pt x="218" y="132"/>
                  </a:lnTo>
                  <a:lnTo>
                    <a:pt x="220" y="133"/>
                  </a:lnTo>
                  <a:lnTo>
                    <a:pt x="233" y="100"/>
                  </a:lnTo>
                  <a:lnTo>
                    <a:pt x="248" y="66"/>
                  </a:lnTo>
                  <a:lnTo>
                    <a:pt x="237" y="52"/>
                  </a:lnTo>
                  <a:lnTo>
                    <a:pt x="225" y="37"/>
                  </a:lnTo>
                  <a:lnTo>
                    <a:pt x="213" y="20"/>
                  </a:lnTo>
                  <a:lnTo>
                    <a:pt x="296" y="20"/>
                  </a:lnTo>
                  <a:lnTo>
                    <a:pt x="263" y="65"/>
                  </a:lnTo>
                  <a:lnTo>
                    <a:pt x="270" y="81"/>
                  </a:lnTo>
                  <a:lnTo>
                    <a:pt x="278" y="98"/>
                  </a:lnTo>
                  <a:lnTo>
                    <a:pt x="285" y="116"/>
                  </a:lnTo>
                  <a:lnTo>
                    <a:pt x="294" y="135"/>
                  </a:lnTo>
                  <a:lnTo>
                    <a:pt x="308" y="89"/>
                  </a:lnTo>
                  <a:lnTo>
                    <a:pt x="321" y="45"/>
                  </a:lnTo>
                  <a:lnTo>
                    <a:pt x="334" y="1"/>
                  </a:lnTo>
                  <a:lnTo>
                    <a:pt x="353" y="1"/>
                  </a:lnTo>
                  <a:lnTo>
                    <a:pt x="371" y="0"/>
                  </a:lnTo>
                  <a:lnTo>
                    <a:pt x="388" y="0"/>
                  </a:lnTo>
                  <a:lnTo>
                    <a:pt x="406" y="2"/>
                  </a:lnTo>
                  <a:lnTo>
                    <a:pt x="423" y="5"/>
                  </a:lnTo>
                  <a:lnTo>
                    <a:pt x="438" y="11"/>
                  </a:lnTo>
                  <a:lnTo>
                    <a:pt x="453" y="19"/>
                  </a:lnTo>
                  <a:lnTo>
                    <a:pt x="466" y="28"/>
                  </a:lnTo>
                  <a:lnTo>
                    <a:pt x="478" y="39"/>
                  </a:lnTo>
                  <a:lnTo>
                    <a:pt x="489" y="52"/>
                  </a:lnTo>
                  <a:lnTo>
                    <a:pt x="497" y="66"/>
                  </a:lnTo>
                  <a:lnTo>
                    <a:pt x="503" y="81"/>
                  </a:lnTo>
                  <a:lnTo>
                    <a:pt x="508" y="98"/>
                  </a:lnTo>
                  <a:lnTo>
                    <a:pt x="510" y="115"/>
                  </a:lnTo>
                  <a:lnTo>
                    <a:pt x="511" y="162"/>
                  </a:lnTo>
                  <a:lnTo>
                    <a:pt x="511" y="210"/>
                  </a:lnTo>
                  <a:lnTo>
                    <a:pt x="511" y="257"/>
                  </a:lnTo>
                  <a:lnTo>
                    <a:pt x="510" y="261"/>
                  </a:lnTo>
                  <a:lnTo>
                    <a:pt x="509" y="265"/>
                  </a:lnTo>
                  <a:lnTo>
                    <a:pt x="1" y="265"/>
                  </a:lnTo>
                  <a:lnTo>
                    <a:pt x="0" y="258"/>
                  </a:lnTo>
                  <a:lnTo>
                    <a:pt x="0" y="252"/>
                  </a:lnTo>
                  <a:lnTo>
                    <a:pt x="0" y="125"/>
                  </a:lnTo>
                  <a:lnTo>
                    <a:pt x="1" y="106"/>
                  </a:lnTo>
                  <a:lnTo>
                    <a:pt x="5" y="88"/>
                  </a:lnTo>
                  <a:lnTo>
                    <a:pt x="11" y="72"/>
                  </a:lnTo>
                  <a:lnTo>
                    <a:pt x="19" y="56"/>
                  </a:lnTo>
                  <a:lnTo>
                    <a:pt x="30" y="42"/>
                  </a:lnTo>
                  <a:lnTo>
                    <a:pt x="42" y="30"/>
                  </a:lnTo>
                  <a:lnTo>
                    <a:pt x="56" y="20"/>
                  </a:lnTo>
                  <a:lnTo>
                    <a:pt x="71" y="11"/>
                  </a:lnTo>
                  <a:lnTo>
                    <a:pt x="88" y="5"/>
                  </a:lnTo>
                  <a:lnTo>
                    <a:pt x="105" y="1"/>
                  </a:lnTo>
                  <a:lnTo>
                    <a:pt x="12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0" name="Freeform 31"/>
            <p:cNvSpPr>
              <a:spLocks noEditPoints="1"/>
            </p:cNvSpPr>
            <p:nvPr/>
          </p:nvSpPr>
          <p:spPr bwMode="auto">
            <a:xfrm>
              <a:off x="10593388" y="233363"/>
              <a:ext cx="490538" cy="523875"/>
            </a:xfrm>
            <a:custGeom>
              <a:avLst/>
              <a:gdLst/>
              <a:ahLst/>
              <a:cxnLst>
                <a:cxn ang="0">
                  <a:pos x="131" y="53"/>
                </a:cxn>
                <a:cxn ang="0">
                  <a:pos x="116" y="70"/>
                </a:cxn>
                <a:cxn ang="0">
                  <a:pos x="106" y="87"/>
                </a:cxn>
                <a:cxn ang="0">
                  <a:pos x="86" y="84"/>
                </a:cxn>
                <a:cxn ang="0">
                  <a:pos x="74" y="105"/>
                </a:cxn>
                <a:cxn ang="0">
                  <a:pos x="86" y="128"/>
                </a:cxn>
                <a:cxn ang="0">
                  <a:pos x="73" y="138"/>
                </a:cxn>
                <a:cxn ang="0">
                  <a:pos x="77" y="178"/>
                </a:cxn>
                <a:cxn ang="0">
                  <a:pos x="96" y="173"/>
                </a:cxn>
                <a:cxn ang="0">
                  <a:pos x="100" y="191"/>
                </a:cxn>
                <a:cxn ang="0">
                  <a:pos x="111" y="212"/>
                </a:cxn>
                <a:cxn ang="0">
                  <a:pos x="138" y="204"/>
                </a:cxn>
                <a:cxn ang="0">
                  <a:pos x="154" y="212"/>
                </a:cxn>
                <a:cxn ang="0">
                  <a:pos x="177" y="220"/>
                </a:cxn>
                <a:cxn ang="0">
                  <a:pos x="190" y="196"/>
                </a:cxn>
                <a:cxn ang="0">
                  <a:pos x="212" y="193"/>
                </a:cxn>
                <a:cxn ang="0">
                  <a:pos x="239" y="162"/>
                </a:cxn>
                <a:cxn ang="0">
                  <a:pos x="223" y="146"/>
                </a:cxn>
                <a:cxn ang="0">
                  <a:pos x="240" y="134"/>
                </a:cxn>
                <a:cxn ang="0">
                  <a:pos x="237" y="109"/>
                </a:cxn>
                <a:cxn ang="0">
                  <a:pos x="221" y="98"/>
                </a:cxn>
                <a:cxn ang="0">
                  <a:pos x="204" y="88"/>
                </a:cxn>
                <a:cxn ang="0">
                  <a:pos x="205" y="67"/>
                </a:cxn>
                <a:cxn ang="0">
                  <a:pos x="178" y="55"/>
                </a:cxn>
                <a:cxn ang="0">
                  <a:pos x="163" y="68"/>
                </a:cxn>
                <a:cxn ang="0">
                  <a:pos x="153" y="56"/>
                </a:cxn>
                <a:cxn ang="0">
                  <a:pos x="176" y="1"/>
                </a:cxn>
                <a:cxn ang="0">
                  <a:pos x="223" y="16"/>
                </a:cxn>
                <a:cxn ang="0">
                  <a:pos x="258" y="48"/>
                </a:cxn>
                <a:cxn ang="0">
                  <a:pos x="279" y="98"/>
                </a:cxn>
                <a:cxn ang="0">
                  <a:pos x="300" y="135"/>
                </a:cxn>
                <a:cxn ang="0">
                  <a:pos x="309" y="164"/>
                </a:cxn>
                <a:cxn ang="0">
                  <a:pos x="302" y="194"/>
                </a:cxn>
                <a:cxn ang="0">
                  <a:pos x="282" y="209"/>
                </a:cxn>
                <a:cxn ang="0">
                  <a:pos x="260" y="240"/>
                </a:cxn>
                <a:cxn ang="0">
                  <a:pos x="236" y="278"/>
                </a:cxn>
                <a:cxn ang="0">
                  <a:pos x="202" y="312"/>
                </a:cxn>
                <a:cxn ang="0">
                  <a:pos x="161" y="330"/>
                </a:cxn>
                <a:cxn ang="0">
                  <a:pos x="119" y="321"/>
                </a:cxn>
                <a:cxn ang="0">
                  <a:pos x="83" y="292"/>
                </a:cxn>
                <a:cxn ang="0">
                  <a:pos x="57" y="255"/>
                </a:cxn>
                <a:cxn ang="0">
                  <a:pos x="28" y="210"/>
                </a:cxn>
                <a:cxn ang="0">
                  <a:pos x="8" y="194"/>
                </a:cxn>
                <a:cxn ang="0">
                  <a:pos x="0" y="168"/>
                </a:cxn>
                <a:cxn ang="0">
                  <a:pos x="4" y="141"/>
                </a:cxn>
                <a:cxn ang="0">
                  <a:pos x="24" y="120"/>
                </a:cxn>
                <a:cxn ang="0">
                  <a:pos x="37" y="69"/>
                </a:cxn>
                <a:cxn ang="0">
                  <a:pos x="63" y="32"/>
                </a:cxn>
                <a:cxn ang="0">
                  <a:pos x="102" y="9"/>
                </a:cxn>
                <a:cxn ang="0">
                  <a:pos x="156" y="0"/>
                </a:cxn>
              </a:cxnLst>
              <a:rect l="0" t="0" r="r" b="b"/>
              <a:pathLst>
                <a:path w="309" h="330">
                  <a:moveTo>
                    <a:pt x="151" y="50"/>
                  </a:moveTo>
                  <a:lnTo>
                    <a:pt x="141" y="51"/>
                  </a:lnTo>
                  <a:lnTo>
                    <a:pt x="131" y="53"/>
                  </a:lnTo>
                  <a:lnTo>
                    <a:pt x="122" y="56"/>
                  </a:lnTo>
                  <a:lnTo>
                    <a:pt x="113" y="63"/>
                  </a:lnTo>
                  <a:lnTo>
                    <a:pt x="116" y="70"/>
                  </a:lnTo>
                  <a:lnTo>
                    <a:pt x="119" y="77"/>
                  </a:lnTo>
                  <a:lnTo>
                    <a:pt x="113" y="82"/>
                  </a:lnTo>
                  <a:lnTo>
                    <a:pt x="106" y="87"/>
                  </a:lnTo>
                  <a:lnTo>
                    <a:pt x="99" y="82"/>
                  </a:lnTo>
                  <a:lnTo>
                    <a:pt x="91" y="77"/>
                  </a:lnTo>
                  <a:lnTo>
                    <a:pt x="86" y="84"/>
                  </a:lnTo>
                  <a:lnTo>
                    <a:pt x="80" y="90"/>
                  </a:lnTo>
                  <a:lnTo>
                    <a:pt x="77" y="97"/>
                  </a:lnTo>
                  <a:lnTo>
                    <a:pt x="74" y="105"/>
                  </a:lnTo>
                  <a:lnTo>
                    <a:pt x="73" y="113"/>
                  </a:lnTo>
                  <a:lnTo>
                    <a:pt x="87" y="120"/>
                  </a:lnTo>
                  <a:lnTo>
                    <a:pt x="86" y="128"/>
                  </a:lnTo>
                  <a:lnTo>
                    <a:pt x="84" y="135"/>
                  </a:lnTo>
                  <a:lnTo>
                    <a:pt x="78" y="137"/>
                  </a:lnTo>
                  <a:lnTo>
                    <a:pt x="73" y="138"/>
                  </a:lnTo>
                  <a:lnTo>
                    <a:pt x="66" y="140"/>
                  </a:lnTo>
                  <a:lnTo>
                    <a:pt x="71" y="159"/>
                  </a:lnTo>
                  <a:lnTo>
                    <a:pt x="77" y="178"/>
                  </a:lnTo>
                  <a:lnTo>
                    <a:pt x="84" y="176"/>
                  </a:lnTo>
                  <a:lnTo>
                    <a:pt x="90" y="174"/>
                  </a:lnTo>
                  <a:lnTo>
                    <a:pt x="96" y="173"/>
                  </a:lnTo>
                  <a:lnTo>
                    <a:pt x="100" y="179"/>
                  </a:lnTo>
                  <a:lnTo>
                    <a:pt x="105" y="185"/>
                  </a:lnTo>
                  <a:lnTo>
                    <a:pt x="100" y="191"/>
                  </a:lnTo>
                  <a:lnTo>
                    <a:pt x="95" y="198"/>
                  </a:lnTo>
                  <a:lnTo>
                    <a:pt x="102" y="206"/>
                  </a:lnTo>
                  <a:lnTo>
                    <a:pt x="111" y="212"/>
                  </a:lnTo>
                  <a:lnTo>
                    <a:pt x="120" y="216"/>
                  </a:lnTo>
                  <a:lnTo>
                    <a:pt x="131" y="218"/>
                  </a:lnTo>
                  <a:lnTo>
                    <a:pt x="138" y="204"/>
                  </a:lnTo>
                  <a:lnTo>
                    <a:pt x="146" y="205"/>
                  </a:lnTo>
                  <a:lnTo>
                    <a:pt x="153" y="207"/>
                  </a:lnTo>
                  <a:lnTo>
                    <a:pt x="154" y="212"/>
                  </a:lnTo>
                  <a:lnTo>
                    <a:pt x="156" y="218"/>
                  </a:lnTo>
                  <a:lnTo>
                    <a:pt x="157" y="225"/>
                  </a:lnTo>
                  <a:lnTo>
                    <a:pt x="177" y="220"/>
                  </a:lnTo>
                  <a:lnTo>
                    <a:pt x="196" y="214"/>
                  </a:lnTo>
                  <a:lnTo>
                    <a:pt x="194" y="207"/>
                  </a:lnTo>
                  <a:lnTo>
                    <a:pt x="190" y="196"/>
                  </a:lnTo>
                  <a:lnTo>
                    <a:pt x="202" y="187"/>
                  </a:lnTo>
                  <a:lnTo>
                    <a:pt x="207" y="189"/>
                  </a:lnTo>
                  <a:lnTo>
                    <a:pt x="212" y="193"/>
                  </a:lnTo>
                  <a:lnTo>
                    <a:pt x="218" y="197"/>
                  </a:lnTo>
                  <a:lnTo>
                    <a:pt x="228" y="180"/>
                  </a:lnTo>
                  <a:lnTo>
                    <a:pt x="239" y="162"/>
                  </a:lnTo>
                  <a:lnTo>
                    <a:pt x="227" y="156"/>
                  </a:lnTo>
                  <a:lnTo>
                    <a:pt x="221" y="153"/>
                  </a:lnTo>
                  <a:lnTo>
                    <a:pt x="223" y="146"/>
                  </a:lnTo>
                  <a:lnTo>
                    <a:pt x="224" y="138"/>
                  </a:lnTo>
                  <a:lnTo>
                    <a:pt x="232" y="136"/>
                  </a:lnTo>
                  <a:lnTo>
                    <a:pt x="240" y="134"/>
                  </a:lnTo>
                  <a:lnTo>
                    <a:pt x="240" y="125"/>
                  </a:lnTo>
                  <a:lnTo>
                    <a:pt x="239" y="117"/>
                  </a:lnTo>
                  <a:lnTo>
                    <a:pt x="237" y="109"/>
                  </a:lnTo>
                  <a:lnTo>
                    <a:pt x="234" y="102"/>
                  </a:lnTo>
                  <a:lnTo>
                    <a:pt x="228" y="96"/>
                  </a:lnTo>
                  <a:lnTo>
                    <a:pt x="221" y="98"/>
                  </a:lnTo>
                  <a:lnTo>
                    <a:pt x="214" y="102"/>
                  </a:lnTo>
                  <a:lnTo>
                    <a:pt x="209" y="95"/>
                  </a:lnTo>
                  <a:lnTo>
                    <a:pt x="204" y="88"/>
                  </a:lnTo>
                  <a:lnTo>
                    <a:pt x="209" y="81"/>
                  </a:lnTo>
                  <a:lnTo>
                    <a:pt x="213" y="74"/>
                  </a:lnTo>
                  <a:lnTo>
                    <a:pt x="205" y="67"/>
                  </a:lnTo>
                  <a:lnTo>
                    <a:pt x="197" y="61"/>
                  </a:lnTo>
                  <a:lnTo>
                    <a:pt x="188" y="57"/>
                  </a:lnTo>
                  <a:lnTo>
                    <a:pt x="178" y="55"/>
                  </a:lnTo>
                  <a:lnTo>
                    <a:pt x="174" y="62"/>
                  </a:lnTo>
                  <a:lnTo>
                    <a:pt x="170" y="69"/>
                  </a:lnTo>
                  <a:lnTo>
                    <a:pt x="163" y="68"/>
                  </a:lnTo>
                  <a:lnTo>
                    <a:pt x="157" y="67"/>
                  </a:lnTo>
                  <a:lnTo>
                    <a:pt x="155" y="61"/>
                  </a:lnTo>
                  <a:lnTo>
                    <a:pt x="153" y="56"/>
                  </a:lnTo>
                  <a:lnTo>
                    <a:pt x="151" y="50"/>
                  </a:lnTo>
                  <a:close/>
                  <a:moveTo>
                    <a:pt x="156" y="0"/>
                  </a:moveTo>
                  <a:lnTo>
                    <a:pt x="176" y="1"/>
                  </a:lnTo>
                  <a:lnTo>
                    <a:pt x="193" y="4"/>
                  </a:lnTo>
                  <a:lnTo>
                    <a:pt x="209" y="9"/>
                  </a:lnTo>
                  <a:lnTo>
                    <a:pt x="223" y="16"/>
                  </a:lnTo>
                  <a:lnTo>
                    <a:pt x="236" y="24"/>
                  </a:lnTo>
                  <a:lnTo>
                    <a:pt x="248" y="35"/>
                  </a:lnTo>
                  <a:lnTo>
                    <a:pt x="258" y="48"/>
                  </a:lnTo>
                  <a:lnTo>
                    <a:pt x="266" y="63"/>
                  </a:lnTo>
                  <a:lnTo>
                    <a:pt x="273" y="79"/>
                  </a:lnTo>
                  <a:lnTo>
                    <a:pt x="279" y="98"/>
                  </a:lnTo>
                  <a:lnTo>
                    <a:pt x="284" y="119"/>
                  </a:lnTo>
                  <a:lnTo>
                    <a:pt x="293" y="126"/>
                  </a:lnTo>
                  <a:lnTo>
                    <a:pt x="300" y="135"/>
                  </a:lnTo>
                  <a:lnTo>
                    <a:pt x="305" y="143"/>
                  </a:lnTo>
                  <a:lnTo>
                    <a:pt x="308" y="153"/>
                  </a:lnTo>
                  <a:lnTo>
                    <a:pt x="309" y="164"/>
                  </a:lnTo>
                  <a:lnTo>
                    <a:pt x="308" y="176"/>
                  </a:lnTo>
                  <a:lnTo>
                    <a:pt x="305" y="186"/>
                  </a:lnTo>
                  <a:lnTo>
                    <a:pt x="302" y="194"/>
                  </a:lnTo>
                  <a:lnTo>
                    <a:pt x="297" y="200"/>
                  </a:lnTo>
                  <a:lnTo>
                    <a:pt x="291" y="205"/>
                  </a:lnTo>
                  <a:lnTo>
                    <a:pt x="282" y="209"/>
                  </a:lnTo>
                  <a:lnTo>
                    <a:pt x="272" y="213"/>
                  </a:lnTo>
                  <a:lnTo>
                    <a:pt x="266" y="227"/>
                  </a:lnTo>
                  <a:lnTo>
                    <a:pt x="260" y="240"/>
                  </a:lnTo>
                  <a:lnTo>
                    <a:pt x="253" y="253"/>
                  </a:lnTo>
                  <a:lnTo>
                    <a:pt x="245" y="265"/>
                  </a:lnTo>
                  <a:lnTo>
                    <a:pt x="236" y="278"/>
                  </a:lnTo>
                  <a:lnTo>
                    <a:pt x="225" y="290"/>
                  </a:lnTo>
                  <a:lnTo>
                    <a:pt x="214" y="302"/>
                  </a:lnTo>
                  <a:lnTo>
                    <a:pt x="202" y="312"/>
                  </a:lnTo>
                  <a:lnTo>
                    <a:pt x="189" y="321"/>
                  </a:lnTo>
                  <a:lnTo>
                    <a:pt x="175" y="327"/>
                  </a:lnTo>
                  <a:lnTo>
                    <a:pt x="161" y="330"/>
                  </a:lnTo>
                  <a:lnTo>
                    <a:pt x="147" y="329"/>
                  </a:lnTo>
                  <a:lnTo>
                    <a:pt x="133" y="326"/>
                  </a:lnTo>
                  <a:lnTo>
                    <a:pt x="119" y="321"/>
                  </a:lnTo>
                  <a:lnTo>
                    <a:pt x="106" y="312"/>
                  </a:lnTo>
                  <a:lnTo>
                    <a:pt x="93" y="303"/>
                  </a:lnTo>
                  <a:lnTo>
                    <a:pt x="83" y="292"/>
                  </a:lnTo>
                  <a:lnTo>
                    <a:pt x="73" y="281"/>
                  </a:lnTo>
                  <a:lnTo>
                    <a:pt x="65" y="268"/>
                  </a:lnTo>
                  <a:lnTo>
                    <a:pt x="57" y="255"/>
                  </a:lnTo>
                  <a:lnTo>
                    <a:pt x="50" y="241"/>
                  </a:lnTo>
                  <a:lnTo>
                    <a:pt x="37" y="212"/>
                  </a:lnTo>
                  <a:lnTo>
                    <a:pt x="28" y="210"/>
                  </a:lnTo>
                  <a:lnTo>
                    <a:pt x="19" y="207"/>
                  </a:lnTo>
                  <a:lnTo>
                    <a:pt x="13" y="201"/>
                  </a:lnTo>
                  <a:lnTo>
                    <a:pt x="8" y="194"/>
                  </a:lnTo>
                  <a:lnTo>
                    <a:pt x="4" y="187"/>
                  </a:lnTo>
                  <a:lnTo>
                    <a:pt x="1" y="177"/>
                  </a:lnTo>
                  <a:lnTo>
                    <a:pt x="0" y="168"/>
                  </a:lnTo>
                  <a:lnTo>
                    <a:pt x="0" y="158"/>
                  </a:lnTo>
                  <a:lnTo>
                    <a:pt x="1" y="149"/>
                  </a:lnTo>
                  <a:lnTo>
                    <a:pt x="4" y="141"/>
                  </a:lnTo>
                  <a:lnTo>
                    <a:pt x="9" y="133"/>
                  </a:lnTo>
                  <a:lnTo>
                    <a:pt x="16" y="126"/>
                  </a:lnTo>
                  <a:lnTo>
                    <a:pt x="24" y="120"/>
                  </a:lnTo>
                  <a:lnTo>
                    <a:pt x="27" y="102"/>
                  </a:lnTo>
                  <a:lnTo>
                    <a:pt x="31" y="84"/>
                  </a:lnTo>
                  <a:lnTo>
                    <a:pt x="37" y="69"/>
                  </a:lnTo>
                  <a:lnTo>
                    <a:pt x="44" y="55"/>
                  </a:lnTo>
                  <a:lnTo>
                    <a:pt x="53" y="43"/>
                  </a:lnTo>
                  <a:lnTo>
                    <a:pt x="63" y="32"/>
                  </a:lnTo>
                  <a:lnTo>
                    <a:pt x="74" y="23"/>
                  </a:lnTo>
                  <a:lnTo>
                    <a:pt x="87" y="15"/>
                  </a:lnTo>
                  <a:lnTo>
                    <a:pt x="102" y="9"/>
                  </a:lnTo>
                  <a:lnTo>
                    <a:pt x="119" y="4"/>
                  </a:lnTo>
                  <a:lnTo>
                    <a:pt x="137" y="1"/>
                  </a:lnTo>
                  <a:lnTo>
                    <a:pt x="156"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1" name="Freeform 39"/>
            <p:cNvSpPr>
              <a:spLocks/>
            </p:cNvSpPr>
            <p:nvPr/>
          </p:nvSpPr>
          <p:spPr bwMode="auto">
            <a:xfrm>
              <a:off x="10779125" y="390525"/>
              <a:ext cx="117475" cy="119063"/>
            </a:xfrm>
            <a:custGeom>
              <a:avLst/>
              <a:gdLst/>
              <a:ahLst/>
              <a:cxnLst>
                <a:cxn ang="0">
                  <a:pos x="38" y="0"/>
                </a:cxn>
                <a:cxn ang="0">
                  <a:pos x="48" y="2"/>
                </a:cxn>
                <a:cxn ang="0">
                  <a:pos x="57" y="6"/>
                </a:cxn>
                <a:cxn ang="0">
                  <a:pos x="65" y="12"/>
                </a:cxn>
                <a:cxn ang="0">
                  <a:pos x="70" y="20"/>
                </a:cxn>
                <a:cxn ang="0">
                  <a:pos x="73" y="29"/>
                </a:cxn>
                <a:cxn ang="0">
                  <a:pos x="74" y="39"/>
                </a:cxn>
                <a:cxn ang="0">
                  <a:pos x="72" y="49"/>
                </a:cxn>
                <a:cxn ang="0">
                  <a:pos x="69" y="58"/>
                </a:cxn>
                <a:cxn ang="0">
                  <a:pos x="63" y="65"/>
                </a:cxn>
                <a:cxn ang="0">
                  <a:pos x="55" y="70"/>
                </a:cxn>
                <a:cxn ang="0">
                  <a:pos x="46" y="74"/>
                </a:cxn>
                <a:cxn ang="0">
                  <a:pos x="36" y="75"/>
                </a:cxn>
                <a:cxn ang="0">
                  <a:pos x="26" y="74"/>
                </a:cxn>
                <a:cxn ang="0">
                  <a:pos x="17" y="69"/>
                </a:cxn>
                <a:cxn ang="0">
                  <a:pos x="10" y="63"/>
                </a:cxn>
                <a:cxn ang="0">
                  <a:pos x="4" y="56"/>
                </a:cxn>
                <a:cxn ang="0">
                  <a:pos x="1" y="46"/>
                </a:cxn>
                <a:cxn ang="0">
                  <a:pos x="0" y="36"/>
                </a:cxn>
                <a:cxn ang="0">
                  <a:pos x="2" y="26"/>
                </a:cxn>
                <a:cxn ang="0">
                  <a:pos x="6" y="18"/>
                </a:cxn>
                <a:cxn ang="0">
                  <a:pos x="12" y="10"/>
                </a:cxn>
                <a:cxn ang="0">
                  <a:pos x="19" y="5"/>
                </a:cxn>
                <a:cxn ang="0">
                  <a:pos x="28" y="1"/>
                </a:cxn>
                <a:cxn ang="0">
                  <a:pos x="38" y="0"/>
                </a:cxn>
              </a:cxnLst>
              <a:rect l="0" t="0" r="r" b="b"/>
              <a:pathLst>
                <a:path w="74" h="75">
                  <a:moveTo>
                    <a:pt x="38" y="0"/>
                  </a:moveTo>
                  <a:lnTo>
                    <a:pt x="48" y="2"/>
                  </a:lnTo>
                  <a:lnTo>
                    <a:pt x="57" y="6"/>
                  </a:lnTo>
                  <a:lnTo>
                    <a:pt x="65" y="12"/>
                  </a:lnTo>
                  <a:lnTo>
                    <a:pt x="70" y="20"/>
                  </a:lnTo>
                  <a:lnTo>
                    <a:pt x="73" y="29"/>
                  </a:lnTo>
                  <a:lnTo>
                    <a:pt x="74" y="39"/>
                  </a:lnTo>
                  <a:lnTo>
                    <a:pt x="72" y="49"/>
                  </a:lnTo>
                  <a:lnTo>
                    <a:pt x="69" y="58"/>
                  </a:lnTo>
                  <a:lnTo>
                    <a:pt x="63" y="65"/>
                  </a:lnTo>
                  <a:lnTo>
                    <a:pt x="55" y="70"/>
                  </a:lnTo>
                  <a:lnTo>
                    <a:pt x="46" y="74"/>
                  </a:lnTo>
                  <a:lnTo>
                    <a:pt x="36" y="75"/>
                  </a:lnTo>
                  <a:lnTo>
                    <a:pt x="26" y="74"/>
                  </a:lnTo>
                  <a:lnTo>
                    <a:pt x="17" y="69"/>
                  </a:lnTo>
                  <a:lnTo>
                    <a:pt x="10" y="63"/>
                  </a:lnTo>
                  <a:lnTo>
                    <a:pt x="4" y="56"/>
                  </a:lnTo>
                  <a:lnTo>
                    <a:pt x="1" y="46"/>
                  </a:lnTo>
                  <a:lnTo>
                    <a:pt x="0" y="36"/>
                  </a:lnTo>
                  <a:lnTo>
                    <a:pt x="2" y="26"/>
                  </a:lnTo>
                  <a:lnTo>
                    <a:pt x="6" y="18"/>
                  </a:lnTo>
                  <a:lnTo>
                    <a:pt x="12" y="10"/>
                  </a:lnTo>
                  <a:lnTo>
                    <a:pt x="19" y="5"/>
                  </a:lnTo>
                  <a:lnTo>
                    <a:pt x="28" y="1"/>
                  </a:lnTo>
                  <a:lnTo>
                    <a:pt x="3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70" name="Group 69"/>
          <p:cNvGrpSpPr/>
          <p:nvPr/>
        </p:nvGrpSpPr>
        <p:grpSpPr>
          <a:xfrm>
            <a:off x="7846291" y="2956459"/>
            <a:ext cx="440158" cy="443778"/>
            <a:chOff x="12787313" y="2351088"/>
            <a:chExt cx="1350963" cy="1362075"/>
          </a:xfrm>
          <a:solidFill>
            <a:schemeClr val="tx1">
              <a:lumMod val="75000"/>
              <a:lumOff val="25000"/>
            </a:schemeClr>
          </a:solidFill>
        </p:grpSpPr>
        <p:sp>
          <p:nvSpPr>
            <p:cNvPr id="71" name="Freeform 11"/>
            <p:cNvSpPr>
              <a:spLocks noEditPoints="1"/>
            </p:cNvSpPr>
            <p:nvPr/>
          </p:nvSpPr>
          <p:spPr bwMode="auto">
            <a:xfrm>
              <a:off x="12787313" y="2351088"/>
              <a:ext cx="1350963" cy="1362075"/>
            </a:xfrm>
            <a:custGeom>
              <a:avLst/>
              <a:gdLst/>
              <a:ahLst/>
              <a:cxnLst>
                <a:cxn ang="0">
                  <a:pos x="288" y="198"/>
                </a:cxn>
                <a:cxn ang="0">
                  <a:pos x="173" y="336"/>
                </a:cxn>
                <a:cxn ang="0">
                  <a:pos x="173" y="522"/>
                </a:cxn>
                <a:cxn ang="0">
                  <a:pos x="288" y="658"/>
                </a:cxn>
                <a:cxn ang="0">
                  <a:pos x="470" y="690"/>
                </a:cxn>
                <a:cxn ang="0">
                  <a:pos x="625" y="600"/>
                </a:cxn>
                <a:cxn ang="0">
                  <a:pos x="688" y="429"/>
                </a:cxn>
                <a:cxn ang="0">
                  <a:pos x="625" y="256"/>
                </a:cxn>
                <a:cxn ang="0">
                  <a:pos x="470" y="166"/>
                </a:cxn>
                <a:cxn ang="0">
                  <a:pos x="596" y="36"/>
                </a:cxn>
                <a:cxn ang="0">
                  <a:pos x="622" y="47"/>
                </a:cxn>
                <a:cxn ang="0">
                  <a:pos x="631" y="111"/>
                </a:cxn>
                <a:cxn ang="0">
                  <a:pos x="630" y="154"/>
                </a:cxn>
                <a:cxn ang="0">
                  <a:pos x="679" y="203"/>
                </a:cxn>
                <a:cxn ang="0">
                  <a:pos x="774" y="218"/>
                </a:cxn>
                <a:cxn ang="0">
                  <a:pos x="805" y="232"/>
                </a:cxn>
                <a:cxn ang="0">
                  <a:pos x="826" y="294"/>
                </a:cxn>
                <a:cxn ang="0">
                  <a:pos x="846" y="368"/>
                </a:cxn>
                <a:cxn ang="0">
                  <a:pos x="846" y="421"/>
                </a:cxn>
                <a:cxn ang="0">
                  <a:pos x="782" y="459"/>
                </a:cxn>
                <a:cxn ang="0">
                  <a:pos x="738" y="564"/>
                </a:cxn>
                <a:cxn ang="0">
                  <a:pos x="764" y="603"/>
                </a:cxn>
                <a:cxn ang="0">
                  <a:pos x="782" y="662"/>
                </a:cxn>
                <a:cxn ang="0">
                  <a:pos x="682" y="768"/>
                </a:cxn>
                <a:cxn ang="0">
                  <a:pos x="662" y="786"/>
                </a:cxn>
                <a:cxn ang="0">
                  <a:pos x="615" y="777"/>
                </a:cxn>
                <a:cxn ang="0">
                  <a:pos x="574" y="748"/>
                </a:cxn>
                <a:cxn ang="0">
                  <a:pos x="554" y="745"/>
                </a:cxn>
                <a:cxn ang="0">
                  <a:pos x="481" y="760"/>
                </a:cxn>
                <a:cxn ang="0">
                  <a:pos x="461" y="771"/>
                </a:cxn>
                <a:cxn ang="0">
                  <a:pos x="438" y="822"/>
                </a:cxn>
                <a:cxn ang="0">
                  <a:pos x="242" y="815"/>
                </a:cxn>
                <a:cxn ang="0">
                  <a:pos x="224" y="798"/>
                </a:cxn>
                <a:cxn ang="0">
                  <a:pos x="224" y="722"/>
                </a:cxn>
                <a:cxn ang="0">
                  <a:pos x="202" y="677"/>
                </a:cxn>
                <a:cxn ang="0">
                  <a:pos x="155" y="630"/>
                </a:cxn>
                <a:cxn ang="0">
                  <a:pos x="119" y="630"/>
                </a:cxn>
                <a:cxn ang="0">
                  <a:pos x="52" y="627"/>
                </a:cxn>
                <a:cxn ang="0">
                  <a:pos x="21" y="539"/>
                </a:cxn>
                <a:cxn ang="0">
                  <a:pos x="8" y="487"/>
                </a:cxn>
                <a:cxn ang="0">
                  <a:pos x="1" y="444"/>
                </a:cxn>
                <a:cxn ang="0">
                  <a:pos x="73" y="400"/>
                </a:cxn>
                <a:cxn ang="0">
                  <a:pos x="99" y="352"/>
                </a:cxn>
                <a:cxn ang="0">
                  <a:pos x="114" y="294"/>
                </a:cxn>
                <a:cxn ang="0">
                  <a:pos x="68" y="226"/>
                </a:cxn>
                <a:cxn ang="0">
                  <a:pos x="64" y="201"/>
                </a:cxn>
                <a:cxn ang="0">
                  <a:pos x="189" y="70"/>
                </a:cxn>
                <a:cxn ang="0">
                  <a:pos x="227" y="73"/>
                </a:cxn>
                <a:cxn ang="0">
                  <a:pos x="297" y="116"/>
                </a:cxn>
                <a:cxn ang="0">
                  <a:pos x="373" y="96"/>
                </a:cxn>
                <a:cxn ang="0">
                  <a:pos x="399" y="73"/>
                </a:cxn>
                <a:cxn ang="0">
                  <a:pos x="412" y="41"/>
                </a:cxn>
                <a:cxn ang="0">
                  <a:pos x="431" y="6"/>
                </a:cxn>
              </a:cxnLst>
              <a:rect l="0" t="0" r="r" b="b"/>
              <a:pathLst>
                <a:path w="851" h="858">
                  <a:moveTo>
                    <a:pt x="421" y="161"/>
                  </a:moveTo>
                  <a:lnTo>
                    <a:pt x="374" y="166"/>
                  </a:lnTo>
                  <a:lnTo>
                    <a:pt x="329" y="178"/>
                  </a:lnTo>
                  <a:lnTo>
                    <a:pt x="288" y="198"/>
                  </a:lnTo>
                  <a:lnTo>
                    <a:pt x="251" y="224"/>
                  </a:lnTo>
                  <a:lnTo>
                    <a:pt x="219" y="256"/>
                  </a:lnTo>
                  <a:lnTo>
                    <a:pt x="193" y="294"/>
                  </a:lnTo>
                  <a:lnTo>
                    <a:pt x="173" y="336"/>
                  </a:lnTo>
                  <a:lnTo>
                    <a:pt x="161" y="380"/>
                  </a:lnTo>
                  <a:lnTo>
                    <a:pt x="157" y="429"/>
                  </a:lnTo>
                  <a:lnTo>
                    <a:pt x="161" y="476"/>
                  </a:lnTo>
                  <a:lnTo>
                    <a:pt x="173" y="522"/>
                  </a:lnTo>
                  <a:lnTo>
                    <a:pt x="193" y="563"/>
                  </a:lnTo>
                  <a:lnTo>
                    <a:pt x="219" y="600"/>
                  </a:lnTo>
                  <a:lnTo>
                    <a:pt x="251" y="632"/>
                  </a:lnTo>
                  <a:lnTo>
                    <a:pt x="288" y="658"/>
                  </a:lnTo>
                  <a:lnTo>
                    <a:pt x="329" y="677"/>
                  </a:lnTo>
                  <a:lnTo>
                    <a:pt x="374" y="690"/>
                  </a:lnTo>
                  <a:lnTo>
                    <a:pt x="421" y="694"/>
                  </a:lnTo>
                  <a:lnTo>
                    <a:pt x="470" y="690"/>
                  </a:lnTo>
                  <a:lnTo>
                    <a:pt x="514" y="677"/>
                  </a:lnTo>
                  <a:lnTo>
                    <a:pt x="555" y="658"/>
                  </a:lnTo>
                  <a:lnTo>
                    <a:pt x="593" y="632"/>
                  </a:lnTo>
                  <a:lnTo>
                    <a:pt x="625" y="600"/>
                  </a:lnTo>
                  <a:lnTo>
                    <a:pt x="651" y="563"/>
                  </a:lnTo>
                  <a:lnTo>
                    <a:pt x="671" y="522"/>
                  </a:lnTo>
                  <a:lnTo>
                    <a:pt x="683" y="476"/>
                  </a:lnTo>
                  <a:lnTo>
                    <a:pt x="688" y="429"/>
                  </a:lnTo>
                  <a:lnTo>
                    <a:pt x="683" y="380"/>
                  </a:lnTo>
                  <a:lnTo>
                    <a:pt x="671" y="336"/>
                  </a:lnTo>
                  <a:lnTo>
                    <a:pt x="651" y="294"/>
                  </a:lnTo>
                  <a:lnTo>
                    <a:pt x="625" y="256"/>
                  </a:lnTo>
                  <a:lnTo>
                    <a:pt x="593" y="224"/>
                  </a:lnTo>
                  <a:lnTo>
                    <a:pt x="555" y="198"/>
                  </a:lnTo>
                  <a:lnTo>
                    <a:pt x="514" y="178"/>
                  </a:lnTo>
                  <a:lnTo>
                    <a:pt x="470" y="166"/>
                  </a:lnTo>
                  <a:lnTo>
                    <a:pt x="421" y="161"/>
                  </a:lnTo>
                  <a:close/>
                  <a:moveTo>
                    <a:pt x="452" y="0"/>
                  </a:moveTo>
                  <a:lnTo>
                    <a:pt x="467" y="1"/>
                  </a:lnTo>
                  <a:lnTo>
                    <a:pt x="596" y="36"/>
                  </a:lnTo>
                  <a:lnTo>
                    <a:pt x="599" y="36"/>
                  </a:lnTo>
                  <a:lnTo>
                    <a:pt x="606" y="38"/>
                  </a:lnTo>
                  <a:lnTo>
                    <a:pt x="613" y="41"/>
                  </a:lnTo>
                  <a:lnTo>
                    <a:pt x="622" y="47"/>
                  </a:lnTo>
                  <a:lnTo>
                    <a:pt x="630" y="58"/>
                  </a:lnTo>
                  <a:lnTo>
                    <a:pt x="633" y="71"/>
                  </a:lnTo>
                  <a:lnTo>
                    <a:pt x="633" y="91"/>
                  </a:lnTo>
                  <a:lnTo>
                    <a:pt x="631" y="111"/>
                  </a:lnTo>
                  <a:lnTo>
                    <a:pt x="630" y="128"/>
                  </a:lnTo>
                  <a:lnTo>
                    <a:pt x="628" y="139"/>
                  </a:lnTo>
                  <a:lnTo>
                    <a:pt x="628" y="146"/>
                  </a:lnTo>
                  <a:lnTo>
                    <a:pt x="630" y="154"/>
                  </a:lnTo>
                  <a:lnTo>
                    <a:pt x="634" y="163"/>
                  </a:lnTo>
                  <a:lnTo>
                    <a:pt x="656" y="181"/>
                  </a:lnTo>
                  <a:lnTo>
                    <a:pt x="666" y="192"/>
                  </a:lnTo>
                  <a:lnTo>
                    <a:pt x="679" y="203"/>
                  </a:lnTo>
                  <a:lnTo>
                    <a:pt x="688" y="213"/>
                  </a:lnTo>
                  <a:lnTo>
                    <a:pt x="694" y="221"/>
                  </a:lnTo>
                  <a:lnTo>
                    <a:pt x="697" y="224"/>
                  </a:lnTo>
                  <a:lnTo>
                    <a:pt x="774" y="218"/>
                  </a:lnTo>
                  <a:lnTo>
                    <a:pt x="778" y="218"/>
                  </a:lnTo>
                  <a:lnTo>
                    <a:pt x="785" y="220"/>
                  </a:lnTo>
                  <a:lnTo>
                    <a:pt x="796" y="223"/>
                  </a:lnTo>
                  <a:lnTo>
                    <a:pt x="805" y="232"/>
                  </a:lnTo>
                  <a:lnTo>
                    <a:pt x="813" y="245"/>
                  </a:lnTo>
                  <a:lnTo>
                    <a:pt x="816" y="258"/>
                  </a:lnTo>
                  <a:lnTo>
                    <a:pt x="820" y="274"/>
                  </a:lnTo>
                  <a:lnTo>
                    <a:pt x="826" y="294"/>
                  </a:lnTo>
                  <a:lnTo>
                    <a:pt x="831" y="314"/>
                  </a:lnTo>
                  <a:lnTo>
                    <a:pt x="837" y="334"/>
                  </a:lnTo>
                  <a:lnTo>
                    <a:pt x="841" y="352"/>
                  </a:lnTo>
                  <a:lnTo>
                    <a:pt x="846" y="368"/>
                  </a:lnTo>
                  <a:lnTo>
                    <a:pt x="848" y="378"/>
                  </a:lnTo>
                  <a:lnTo>
                    <a:pt x="851" y="384"/>
                  </a:lnTo>
                  <a:lnTo>
                    <a:pt x="851" y="407"/>
                  </a:lnTo>
                  <a:lnTo>
                    <a:pt x="846" y="421"/>
                  </a:lnTo>
                  <a:lnTo>
                    <a:pt x="835" y="433"/>
                  </a:lnTo>
                  <a:lnTo>
                    <a:pt x="808" y="448"/>
                  </a:lnTo>
                  <a:lnTo>
                    <a:pt x="794" y="455"/>
                  </a:lnTo>
                  <a:lnTo>
                    <a:pt x="782" y="459"/>
                  </a:lnTo>
                  <a:lnTo>
                    <a:pt x="773" y="462"/>
                  </a:lnTo>
                  <a:lnTo>
                    <a:pt x="770" y="464"/>
                  </a:lnTo>
                  <a:lnTo>
                    <a:pt x="738" y="560"/>
                  </a:lnTo>
                  <a:lnTo>
                    <a:pt x="738" y="564"/>
                  </a:lnTo>
                  <a:lnTo>
                    <a:pt x="741" y="569"/>
                  </a:lnTo>
                  <a:lnTo>
                    <a:pt x="746" y="578"/>
                  </a:lnTo>
                  <a:lnTo>
                    <a:pt x="753" y="590"/>
                  </a:lnTo>
                  <a:lnTo>
                    <a:pt x="764" y="603"/>
                  </a:lnTo>
                  <a:lnTo>
                    <a:pt x="773" y="615"/>
                  </a:lnTo>
                  <a:lnTo>
                    <a:pt x="781" y="630"/>
                  </a:lnTo>
                  <a:lnTo>
                    <a:pt x="785" y="645"/>
                  </a:lnTo>
                  <a:lnTo>
                    <a:pt x="782" y="662"/>
                  </a:lnTo>
                  <a:lnTo>
                    <a:pt x="771" y="679"/>
                  </a:lnTo>
                  <a:lnTo>
                    <a:pt x="703" y="748"/>
                  </a:lnTo>
                  <a:lnTo>
                    <a:pt x="691" y="758"/>
                  </a:lnTo>
                  <a:lnTo>
                    <a:pt x="682" y="768"/>
                  </a:lnTo>
                  <a:lnTo>
                    <a:pt x="676" y="775"/>
                  </a:lnTo>
                  <a:lnTo>
                    <a:pt x="673" y="777"/>
                  </a:lnTo>
                  <a:lnTo>
                    <a:pt x="668" y="781"/>
                  </a:lnTo>
                  <a:lnTo>
                    <a:pt x="662" y="786"/>
                  </a:lnTo>
                  <a:lnTo>
                    <a:pt x="654" y="789"/>
                  </a:lnTo>
                  <a:lnTo>
                    <a:pt x="644" y="789"/>
                  </a:lnTo>
                  <a:lnTo>
                    <a:pt x="630" y="786"/>
                  </a:lnTo>
                  <a:lnTo>
                    <a:pt x="615" y="777"/>
                  </a:lnTo>
                  <a:lnTo>
                    <a:pt x="598" y="764"/>
                  </a:lnTo>
                  <a:lnTo>
                    <a:pt x="586" y="755"/>
                  </a:lnTo>
                  <a:lnTo>
                    <a:pt x="578" y="751"/>
                  </a:lnTo>
                  <a:lnTo>
                    <a:pt x="574" y="748"/>
                  </a:lnTo>
                  <a:lnTo>
                    <a:pt x="571" y="746"/>
                  </a:lnTo>
                  <a:lnTo>
                    <a:pt x="568" y="746"/>
                  </a:lnTo>
                  <a:lnTo>
                    <a:pt x="561" y="745"/>
                  </a:lnTo>
                  <a:lnTo>
                    <a:pt x="554" y="745"/>
                  </a:lnTo>
                  <a:lnTo>
                    <a:pt x="546" y="746"/>
                  </a:lnTo>
                  <a:lnTo>
                    <a:pt x="539" y="749"/>
                  </a:lnTo>
                  <a:lnTo>
                    <a:pt x="493" y="758"/>
                  </a:lnTo>
                  <a:lnTo>
                    <a:pt x="481" y="760"/>
                  </a:lnTo>
                  <a:lnTo>
                    <a:pt x="476" y="761"/>
                  </a:lnTo>
                  <a:lnTo>
                    <a:pt x="472" y="761"/>
                  </a:lnTo>
                  <a:lnTo>
                    <a:pt x="469" y="763"/>
                  </a:lnTo>
                  <a:lnTo>
                    <a:pt x="461" y="771"/>
                  </a:lnTo>
                  <a:lnTo>
                    <a:pt x="458" y="777"/>
                  </a:lnTo>
                  <a:lnTo>
                    <a:pt x="453" y="789"/>
                  </a:lnTo>
                  <a:lnTo>
                    <a:pt x="447" y="804"/>
                  </a:lnTo>
                  <a:lnTo>
                    <a:pt x="438" y="822"/>
                  </a:lnTo>
                  <a:lnTo>
                    <a:pt x="428" y="838"/>
                  </a:lnTo>
                  <a:lnTo>
                    <a:pt x="417" y="851"/>
                  </a:lnTo>
                  <a:lnTo>
                    <a:pt x="403" y="858"/>
                  </a:lnTo>
                  <a:lnTo>
                    <a:pt x="242" y="815"/>
                  </a:lnTo>
                  <a:lnTo>
                    <a:pt x="240" y="813"/>
                  </a:lnTo>
                  <a:lnTo>
                    <a:pt x="236" y="812"/>
                  </a:lnTo>
                  <a:lnTo>
                    <a:pt x="230" y="806"/>
                  </a:lnTo>
                  <a:lnTo>
                    <a:pt x="224" y="798"/>
                  </a:lnTo>
                  <a:lnTo>
                    <a:pt x="221" y="786"/>
                  </a:lnTo>
                  <a:lnTo>
                    <a:pt x="219" y="771"/>
                  </a:lnTo>
                  <a:lnTo>
                    <a:pt x="222" y="737"/>
                  </a:lnTo>
                  <a:lnTo>
                    <a:pt x="224" y="722"/>
                  </a:lnTo>
                  <a:lnTo>
                    <a:pt x="224" y="708"/>
                  </a:lnTo>
                  <a:lnTo>
                    <a:pt x="219" y="694"/>
                  </a:lnTo>
                  <a:lnTo>
                    <a:pt x="211" y="685"/>
                  </a:lnTo>
                  <a:lnTo>
                    <a:pt x="202" y="677"/>
                  </a:lnTo>
                  <a:lnTo>
                    <a:pt x="192" y="668"/>
                  </a:lnTo>
                  <a:lnTo>
                    <a:pt x="172" y="648"/>
                  </a:lnTo>
                  <a:lnTo>
                    <a:pt x="164" y="639"/>
                  </a:lnTo>
                  <a:lnTo>
                    <a:pt x="155" y="630"/>
                  </a:lnTo>
                  <a:lnTo>
                    <a:pt x="151" y="627"/>
                  </a:lnTo>
                  <a:lnTo>
                    <a:pt x="141" y="626"/>
                  </a:lnTo>
                  <a:lnTo>
                    <a:pt x="129" y="627"/>
                  </a:lnTo>
                  <a:lnTo>
                    <a:pt x="119" y="630"/>
                  </a:lnTo>
                  <a:lnTo>
                    <a:pt x="88" y="633"/>
                  </a:lnTo>
                  <a:lnTo>
                    <a:pt x="71" y="633"/>
                  </a:lnTo>
                  <a:lnTo>
                    <a:pt x="59" y="632"/>
                  </a:lnTo>
                  <a:lnTo>
                    <a:pt x="52" y="627"/>
                  </a:lnTo>
                  <a:lnTo>
                    <a:pt x="47" y="619"/>
                  </a:lnTo>
                  <a:lnTo>
                    <a:pt x="30" y="569"/>
                  </a:lnTo>
                  <a:lnTo>
                    <a:pt x="26" y="552"/>
                  </a:lnTo>
                  <a:lnTo>
                    <a:pt x="21" y="539"/>
                  </a:lnTo>
                  <a:lnTo>
                    <a:pt x="20" y="529"/>
                  </a:lnTo>
                  <a:lnTo>
                    <a:pt x="17" y="519"/>
                  </a:lnTo>
                  <a:lnTo>
                    <a:pt x="12" y="503"/>
                  </a:lnTo>
                  <a:lnTo>
                    <a:pt x="8" y="487"/>
                  </a:lnTo>
                  <a:lnTo>
                    <a:pt x="5" y="470"/>
                  </a:lnTo>
                  <a:lnTo>
                    <a:pt x="1" y="456"/>
                  </a:lnTo>
                  <a:lnTo>
                    <a:pt x="0" y="448"/>
                  </a:lnTo>
                  <a:lnTo>
                    <a:pt x="1" y="444"/>
                  </a:lnTo>
                  <a:lnTo>
                    <a:pt x="17" y="429"/>
                  </a:lnTo>
                  <a:lnTo>
                    <a:pt x="32" y="419"/>
                  </a:lnTo>
                  <a:lnTo>
                    <a:pt x="59" y="407"/>
                  </a:lnTo>
                  <a:lnTo>
                    <a:pt x="73" y="400"/>
                  </a:lnTo>
                  <a:lnTo>
                    <a:pt x="85" y="390"/>
                  </a:lnTo>
                  <a:lnTo>
                    <a:pt x="93" y="381"/>
                  </a:lnTo>
                  <a:lnTo>
                    <a:pt x="96" y="369"/>
                  </a:lnTo>
                  <a:lnTo>
                    <a:pt x="99" y="352"/>
                  </a:lnTo>
                  <a:lnTo>
                    <a:pt x="103" y="334"/>
                  </a:lnTo>
                  <a:lnTo>
                    <a:pt x="108" y="317"/>
                  </a:lnTo>
                  <a:lnTo>
                    <a:pt x="113" y="303"/>
                  </a:lnTo>
                  <a:lnTo>
                    <a:pt x="114" y="294"/>
                  </a:lnTo>
                  <a:lnTo>
                    <a:pt x="108" y="279"/>
                  </a:lnTo>
                  <a:lnTo>
                    <a:pt x="103" y="273"/>
                  </a:lnTo>
                  <a:lnTo>
                    <a:pt x="102" y="270"/>
                  </a:lnTo>
                  <a:lnTo>
                    <a:pt x="68" y="226"/>
                  </a:lnTo>
                  <a:lnTo>
                    <a:pt x="67" y="224"/>
                  </a:lnTo>
                  <a:lnTo>
                    <a:pt x="64" y="220"/>
                  </a:lnTo>
                  <a:lnTo>
                    <a:pt x="62" y="212"/>
                  </a:lnTo>
                  <a:lnTo>
                    <a:pt x="64" y="201"/>
                  </a:lnTo>
                  <a:lnTo>
                    <a:pt x="70" y="191"/>
                  </a:lnTo>
                  <a:lnTo>
                    <a:pt x="183" y="74"/>
                  </a:lnTo>
                  <a:lnTo>
                    <a:pt x="184" y="73"/>
                  </a:lnTo>
                  <a:lnTo>
                    <a:pt x="189" y="70"/>
                  </a:lnTo>
                  <a:lnTo>
                    <a:pt x="195" y="65"/>
                  </a:lnTo>
                  <a:lnTo>
                    <a:pt x="204" y="64"/>
                  </a:lnTo>
                  <a:lnTo>
                    <a:pt x="215" y="65"/>
                  </a:lnTo>
                  <a:lnTo>
                    <a:pt x="227" y="73"/>
                  </a:lnTo>
                  <a:lnTo>
                    <a:pt x="280" y="111"/>
                  </a:lnTo>
                  <a:lnTo>
                    <a:pt x="281" y="113"/>
                  </a:lnTo>
                  <a:lnTo>
                    <a:pt x="288" y="114"/>
                  </a:lnTo>
                  <a:lnTo>
                    <a:pt x="297" y="116"/>
                  </a:lnTo>
                  <a:lnTo>
                    <a:pt x="312" y="113"/>
                  </a:lnTo>
                  <a:lnTo>
                    <a:pt x="358" y="99"/>
                  </a:lnTo>
                  <a:lnTo>
                    <a:pt x="368" y="97"/>
                  </a:lnTo>
                  <a:lnTo>
                    <a:pt x="373" y="96"/>
                  </a:lnTo>
                  <a:lnTo>
                    <a:pt x="376" y="96"/>
                  </a:lnTo>
                  <a:lnTo>
                    <a:pt x="382" y="94"/>
                  </a:lnTo>
                  <a:lnTo>
                    <a:pt x="390" y="88"/>
                  </a:lnTo>
                  <a:lnTo>
                    <a:pt x="399" y="73"/>
                  </a:lnTo>
                  <a:lnTo>
                    <a:pt x="400" y="70"/>
                  </a:lnTo>
                  <a:lnTo>
                    <a:pt x="403" y="62"/>
                  </a:lnTo>
                  <a:lnTo>
                    <a:pt x="408" y="53"/>
                  </a:lnTo>
                  <a:lnTo>
                    <a:pt x="412" y="41"/>
                  </a:lnTo>
                  <a:lnTo>
                    <a:pt x="417" y="30"/>
                  </a:lnTo>
                  <a:lnTo>
                    <a:pt x="420" y="21"/>
                  </a:lnTo>
                  <a:lnTo>
                    <a:pt x="425" y="13"/>
                  </a:lnTo>
                  <a:lnTo>
                    <a:pt x="431" y="6"/>
                  </a:lnTo>
                  <a:lnTo>
                    <a:pt x="440" y="1"/>
                  </a:lnTo>
                  <a:lnTo>
                    <a:pt x="452"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72" name="Freeform 12"/>
            <p:cNvSpPr>
              <a:spLocks noEditPoints="1"/>
            </p:cNvSpPr>
            <p:nvPr/>
          </p:nvSpPr>
          <p:spPr bwMode="auto">
            <a:xfrm>
              <a:off x="13130213" y="2701925"/>
              <a:ext cx="663575" cy="666750"/>
            </a:xfrm>
            <a:custGeom>
              <a:avLst/>
              <a:gdLst/>
              <a:ahLst/>
              <a:cxnLst>
                <a:cxn ang="0">
                  <a:pos x="209" y="104"/>
                </a:cxn>
                <a:cxn ang="0">
                  <a:pos x="181" y="107"/>
                </a:cxn>
                <a:cxn ang="0">
                  <a:pos x="155" y="118"/>
                </a:cxn>
                <a:cxn ang="0">
                  <a:pos x="134" y="134"/>
                </a:cxn>
                <a:cxn ang="0">
                  <a:pos x="117" y="157"/>
                </a:cxn>
                <a:cxn ang="0">
                  <a:pos x="107" y="182"/>
                </a:cxn>
                <a:cxn ang="0">
                  <a:pos x="102" y="211"/>
                </a:cxn>
                <a:cxn ang="0">
                  <a:pos x="107" y="238"/>
                </a:cxn>
                <a:cxn ang="0">
                  <a:pos x="117" y="264"/>
                </a:cxn>
                <a:cxn ang="0">
                  <a:pos x="134" y="285"/>
                </a:cxn>
                <a:cxn ang="0">
                  <a:pos x="155" y="302"/>
                </a:cxn>
                <a:cxn ang="0">
                  <a:pos x="181" y="313"/>
                </a:cxn>
                <a:cxn ang="0">
                  <a:pos x="209" y="318"/>
                </a:cxn>
                <a:cxn ang="0">
                  <a:pos x="237" y="313"/>
                </a:cxn>
                <a:cxn ang="0">
                  <a:pos x="262" y="302"/>
                </a:cxn>
                <a:cxn ang="0">
                  <a:pos x="285" y="285"/>
                </a:cxn>
                <a:cxn ang="0">
                  <a:pos x="301" y="264"/>
                </a:cxn>
                <a:cxn ang="0">
                  <a:pos x="312" y="238"/>
                </a:cxn>
                <a:cxn ang="0">
                  <a:pos x="315" y="211"/>
                </a:cxn>
                <a:cxn ang="0">
                  <a:pos x="312" y="182"/>
                </a:cxn>
                <a:cxn ang="0">
                  <a:pos x="301" y="157"/>
                </a:cxn>
                <a:cxn ang="0">
                  <a:pos x="285" y="134"/>
                </a:cxn>
                <a:cxn ang="0">
                  <a:pos x="262" y="118"/>
                </a:cxn>
                <a:cxn ang="0">
                  <a:pos x="237" y="107"/>
                </a:cxn>
                <a:cxn ang="0">
                  <a:pos x="209" y="104"/>
                </a:cxn>
                <a:cxn ang="0">
                  <a:pos x="209" y="0"/>
                </a:cxn>
                <a:cxn ang="0">
                  <a:pos x="251" y="5"/>
                </a:cxn>
                <a:cxn ang="0">
                  <a:pos x="291" y="17"/>
                </a:cxn>
                <a:cxn ang="0">
                  <a:pos x="326" y="37"/>
                </a:cxn>
                <a:cxn ang="0">
                  <a:pos x="358" y="63"/>
                </a:cxn>
                <a:cxn ang="0">
                  <a:pos x="382" y="93"/>
                </a:cxn>
                <a:cxn ang="0">
                  <a:pos x="402" y="128"/>
                </a:cxn>
                <a:cxn ang="0">
                  <a:pos x="414" y="168"/>
                </a:cxn>
                <a:cxn ang="0">
                  <a:pos x="418" y="211"/>
                </a:cxn>
                <a:cxn ang="0">
                  <a:pos x="414" y="252"/>
                </a:cxn>
                <a:cxn ang="0">
                  <a:pos x="402" y="292"/>
                </a:cxn>
                <a:cxn ang="0">
                  <a:pos x="382" y="327"/>
                </a:cxn>
                <a:cxn ang="0">
                  <a:pos x="358" y="359"/>
                </a:cxn>
                <a:cxn ang="0">
                  <a:pos x="326" y="383"/>
                </a:cxn>
                <a:cxn ang="0">
                  <a:pos x="291" y="403"/>
                </a:cxn>
                <a:cxn ang="0">
                  <a:pos x="251" y="415"/>
                </a:cxn>
                <a:cxn ang="0">
                  <a:pos x="209" y="420"/>
                </a:cxn>
                <a:cxn ang="0">
                  <a:pos x="167" y="415"/>
                </a:cxn>
                <a:cxn ang="0">
                  <a:pos x="128" y="403"/>
                </a:cxn>
                <a:cxn ang="0">
                  <a:pos x="93" y="383"/>
                </a:cxn>
                <a:cxn ang="0">
                  <a:pos x="61" y="359"/>
                </a:cxn>
                <a:cxn ang="0">
                  <a:pos x="37" y="327"/>
                </a:cxn>
                <a:cxn ang="0">
                  <a:pos x="17" y="292"/>
                </a:cxn>
                <a:cxn ang="0">
                  <a:pos x="5" y="252"/>
                </a:cxn>
                <a:cxn ang="0">
                  <a:pos x="0" y="211"/>
                </a:cxn>
                <a:cxn ang="0">
                  <a:pos x="5" y="168"/>
                </a:cxn>
                <a:cxn ang="0">
                  <a:pos x="17" y="128"/>
                </a:cxn>
                <a:cxn ang="0">
                  <a:pos x="37" y="93"/>
                </a:cxn>
                <a:cxn ang="0">
                  <a:pos x="61" y="63"/>
                </a:cxn>
                <a:cxn ang="0">
                  <a:pos x="93" y="37"/>
                </a:cxn>
                <a:cxn ang="0">
                  <a:pos x="128" y="17"/>
                </a:cxn>
                <a:cxn ang="0">
                  <a:pos x="167" y="5"/>
                </a:cxn>
                <a:cxn ang="0">
                  <a:pos x="209" y="0"/>
                </a:cxn>
              </a:cxnLst>
              <a:rect l="0" t="0" r="r" b="b"/>
              <a:pathLst>
                <a:path w="418" h="420">
                  <a:moveTo>
                    <a:pt x="209" y="104"/>
                  </a:moveTo>
                  <a:lnTo>
                    <a:pt x="181" y="107"/>
                  </a:lnTo>
                  <a:lnTo>
                    <a:pt x="155" y="118"/>
                  </a:lnTo>
                  <a:lnTo>
                    <a:pt x="134" y="134"/>
                  </a:lnTo>
                  <a:lnTo>
                    <a:pt x="117" y="157"/>
                  </a:lnTo>
                  <a:lnTo>
                    <a:pt x="107" y="182"/>
                  </a:lnTo>
                  <a:lnTo>
                    <a:pt x="102" y="211"/>
                  </a:lnTo>
                  <a:lnTo>
                    <a:pt x="107" y="238"/>
                  </a:lnTo>
                  <a:lnTo>
                    <a:pt x="117" y="264"/>
                  </a:lnTo>
                  <a:lnTo>
                    <a:pt x="134" y="285"/>
                  </a:lnTo>
                  <a:lnTo>
                    <a:pt x="155" y="302"/>
                  </a:lnTo>
                  <a:lnTo>
                    <a:pt x="181" y="313"/>
                  </a:lnTo>
                  <a:lnTo>
                    <a:pt x="209" y="318"/>
                  </a:lnTo>
                  <a:lnTo>
                    <a:pt x="237" y="313"/>
                  </a:lnTo>
                  <a:lnTo>
                    <a:pt x="262" y="302"/>
                  </a:lnTo>
                  <a:lnTo>
                    <a:pt x="285" y="285"/>
                  </a:lnTo>
                  <a:lnTo>
                    <a:pt x="301" y="264"/>
                  </a:lnTo>
                  <a:lnTo>
                    <a:pt x="312" y="238"/>
                  </a:lnTo>
                  <a:lnTo>
                    <a:pt x="315" y="211"/>
                  </a:lnTo>
                  <a:lnTo>
                    <a:pt x="312" y="182"/>
                  </a:lnTo>
                  <a:lnTo>
                    <a:pt x="301" y="157"/>
                  </a:lnTo>
                  <a:lnTo>
                    <a:pt x="285" y="134"/>
                  </a:lnTo>
                  <a:lnTo>
                    <a:pt x="262" y="118"/>
                  </a:lnTo>
                  <a:lnTo>
                    <a:pt x="237" y="107"/>
                  </a:lnTo>
                  <a:lnTo>
                    <a:pt x="209" y="104"/>
                  </a:lnTo>
                  <a:close/>
                  <a:moveTo>
                    <a:pt x="209" y="0"/>
                  </a:moveTo>
                  <a:lnTo>
                    <a:pt x="251" y="5"/>
                  </a:lnTo>
                  <a:lnTo>
                    <a:pt x="291" y="17"/>
                  </a:lnTo>
                  <a:lnTo>
                    <a:pt x="326" y="37"/>
                  </a:lnTo>
                  <a:lnTo>
                    <a:pt x="358" y="63"/>
                  </a:lnTo>
                  <a:lnTo>
                    <a:pt x="382" y="93"/>
                  </a:lnTo>
                  <a:lnTo>
                    <a:pt x="402" y="128"/>
                  </a:lnTo>
                  <a:lnTo>
                    <a:pt x="414" y="168"/>
                  </a:lnTo>
                  <a:lnTo>
                    <a:pt x="418" y="211"/>
                  </a:lnTo>
                  <a:lnTo>
                    <a:pt x="414" y="252"/>
                  </a:lnTo>
                  <a:lnTo>
                    <a:pt x="402" y="292"/>
                  </a:lnTo>
                  <a:lnTo>
                    <a:pt x="382" y="327"/>
                  </a:lnTo>
                  <a:lnTo>
                    <a:pt x="358" y="359"/>
                  </a:lnTo>
                  <a:lnTo>
                    <a:pt x="326" y="383"/>
                  </a:lnTo>
                  <a:lnTo>
                    <a:pt x="291" y="403"/>
                  </a:lnTo>
                  <a:lnTo>
                    <a:pt x="251" y="415"/>
                  </a:lnTo>
                  <a:lnTo>
                    <a:pt x="209" y="420"/>
                  </a:lnTo>
                  <a:lnTo>
                    <a:pt x="167" y="415"/>
                  </a:lnTo>
                  <a:lnTo>
                    <a:pt x="128" y="403"/>
                  </a:lnTo>
                  <a:lnTo>
                    <a:pt x="93" y="383"/>
                  </a:lnTo>
                  <a:lnTo>
                    <a:pt x="61" y="359"/>
                  </a:lnTo>
                  <a:lnTo>
                    <a:pt x="37" y="327"/>
                  </a:lnTo>
                  <a:lnTo>
                    <a:pt x="17" y="292"/>
                  </a:lnTo>
                  <a:lnTo>
                    <a:pt x="5" y="252"/>
                  </a:lnTo>
                  <a:lnTo>
                    <a:pt x="0" y="211"/>
                  </a:lnTo>
                  <a:lnTo>
                    <a:pt x="5" y="168"/>
                  </a:lnTo>
                  <a:lnTo>
                    <a:pt x="17" y="128"/>
                  </a:lnTo>
                  <a:lnTo>
                    <a:pt x="37" y="93"/>
                  </a:lnTo>
                  <a:lnTo>
                    <a:pt x="61" y="63"/>
                  </a:lnTo>
                  <a:lnTo>
                    <a:pt x="93" y="37"/>
                  </a:lnTo>
                  <a:lnTo>
                    <a:pt x="128" y="17"/>
                  </a:lnTo>
                  <a:lnTo>
                    <a:pt x="167" y="5"/>
                  </a:lnTo>
                  <a:lnTo>
                    <a:pt x="209"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sp>
        <p:nvSpPr>
          <p:cNvPr id="82" name="Title 3"/>
          <p:cNvSpPr>
            <a:spLocks noGrp="1"/>
          </p:cNvSpPr>
          <p:nvPr>
            <p:ph type="title"/>
          </p:nvPr>
        </p:nvSpPr>
        <p:spPr>
          <a:xfrm>
            <a:off x="914401" y="415489"/>
            <a:ext cx="8773185" cy="1906176"/>
          </a:xfrm>
        </p:spPr>
        <p:txBody>
          <a:bodyPr anchor="t"/>
          <a:lstStyle/>
          <a:p>
            <a:r>
              <a:rPr lang="en-US" dirty="0">
                <a:solidFill>
                  <a:schemeClr val="tx1">
                    <a:lumMod val="75000"/>
                    <a:lumOff val="25000"/>
                  </a:schemeClr>
                </a:solidFill>
              </a:rPr>
              <a:t>Demonstration Agenda</a:t>
            </a:r>
          </a:p>
        </p:txBody>
      </p:sp>
      <p:grpSp>
        <p:nvGrpSpPr>
          <p:cNvPr id="6" name="Group 5">
            <a:extLst>
              <a:ext uri="{FF2B5EF4-FFF2-40B4-BE49-F238E27FC236}">
                <a16:creationId xmlns:a16="http://schemas.microsoft.com/office/drawing/2014/main" id="{DB53085B-6111-4B64-B22C-CC61636CD53B}"/>
              </a:ext>
            </a:extLst>
          </p:cNvPr>
          <p:cNvGrpSpPr/>
          <p:nvPr/>
        </p:nvGrpSpPr>
        <p:grpSpPr>
          <a:xfrm>
            <a:off x="3609162" y="7108013"/>
            <a:ext cx="2806734" cy="1393003"/>
            <a:chOff x="4449029" y="3996139"/>
            <a:chExt cx="2193202" cy="1241784"/>
          </a:xfrm>
        </p:grpSpPr>
        <p:sp>
          <p:nvSpPr>
            <p:cNvPr id="5" name="Rectangle 4"/>
            <p:cNvSpPr/>
            <p:nvPr/>
          </p:nvSpPr>
          <p:spPr>
            <a:xfrm>
              <a:off x="4452640" y="4345044"/>
              <a:ext cx="1495196" cy="892879"/>
            </a:xfrm>
            <a:prstGeom prst="rect">
              <a:avLst/>
            </a:prstGeom>
            <a:gradFill flip="none" rotWithShape="1">
              <a:gsLst>
                <a:gs pos="52000">
                  <a:srgbClr val="F56A59"/>
                </a:gs>
                <a:gs pos="0">
                  <a:srgbClr val="F34B37"/>
                </a:gs>
                <a:gs pos="68000">
                  <a:srgbClr val="F78B7D"/>
                </a:gs>
                <a:gs pos="83000">
                  <a:srgbClr val="FAB3AA"/>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2" name="Freeform 11"/>
            <p:cNvSpPr/>
            <p:nvPr/>
          </p:nvSpPr>
          <p:spPr>
            <a:xfrm>
              <a:off x="4449029" y="3996139"/>
              <a:ext cx="2193202" cy="350113"/>
            </a:xfrm>
            <a:custGeom>
              <a:avLst/>
              <a:gdLst>
                <a:gd name="connsiteX0" fmla="*/ 835025 w 1905000"/>
                <a:gd name="connsiteY0" fmla="*/ 0 h 304800"/>
                <a:gd name="connsiteX1" fmla="*/ 1905000 w 1905000"/>
                <a:gd name="connsiteY1" fmla="*/ 0 h 304800"/>
                <a:gd name="connsiteX2" fmla="*/ 1203325 w 1905000"/>
                <a:gd name="connsiteY2" fmla="*/ 304800 h 304800"/>
                <a:gd name="connsiteX3" fmla="*/ 0 w 1905000"/>
                <a:gd name="connsiteY3" fmla="*/ 304800 h 304800"/>
                <a:gd name="connsiteX4" fmla="*/ 835025 w 1905000"/>
                <a:gd name="connsiteY4" fmla="*/ 0 h 304800"/>
                <a:gd name="connsiteX0" fmla="*/ 835025 w 1905000"/>
                <a:gd name="connsiteY0" fmla="*/ 0 h 304800"/>
                <a:gd name="connsiteX1" fmla="*/ 1905000 w 1905000"/>
                <a:gd name="connsiteY1" fmla="*/ 0 h 304800"/>
                <a:gd name="connsiteX2" fmla="*/ 1260287 w 1905000"/>
                <a:gd name="connsiteY2" fmla="*/ 304800 h 304800"/>
                <a:gd name="connsiteX3" fmla="*/ 0 w 1905000"/>
                <a:gd name="connsiteY3" fmla="*/ 304800 h 304800"/>
                <a:gd name="connsiteX4" fmla="*/ 835025 w 1905000"/>
                <a:gd name="connsiteY4" fmla="*/ 0 h 304800"/>
                <a:gd name="connsiteX0" fmla="*/ 877745 w 1947720"/>
                <a:gd name="connsiteY0" fmla="*/ 0 h 304800"/>
                <a:gd name="connsiteX1" fmla="*/ 1947720 w 1947720"/>
                <a:gd name="connsiteY1" fmla="*/ 0 h 304800"/>
                <a:gd name="connsiteX2" fmla="*/ 1303007 w 1947720"/>
                <a:gd name="connsiteY2" fmla="*/ 304800 h 304800"/>
                <a:gd name="connsiteX3" fmla="*/ 0 w 1947720"/>
                <a:gd name="connsiteY3" fmla="*/ 304800 h 304800"/>
                <a:gd name="connsiteX4" fmla="*/ 877745 w 19477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720" h="304800">
                  <a:moveTo>
                    <a:pt x="877745" y="0"/>
                  </a:moveTo>
                  <a:lnTo>
                    <a:pt x="1947720" y="0"/>
                  </a:lnTo>
                  <a:lnTo>
                    <a:pt x="1303007" y="304800"/>
                  </a:lnTo>
                  <a:lnTo>
                    <a:pt x="0" y="304800"/>
                  </a:lnTo>
                  <a:lnTo>
                    <a:pt x="877745"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11" name="Group 10">
            <a:extLst>
              <a:ext uri="{FF2B5EF4-FFF2-40B4-BE49-F238E27FC236}">
                <a16:creationId xmlns:a16="http://schemas.microsoft.com/office/drawing/2014/main" id="{DD42AD5D-90A6-429F-9BE7-8C09EEF8B95C}"/>
              </a:ext>
            </a:extLst>
          </p:cNvPr>
          <p:cNvGrpSpPr/>
          <p:nvPr/>
        </p:nvGrpSpPr>
        <p:grpSpPr>
          <a:xfrm>
            <a:off x="4892128" y="5828513"/>
            <a:ext cx="2693699" cy="1279184"/>
            <a:chOff x="5451548" y="2855537"/>
            <a:chExt cx="2104876" cy="1140319"/>
          </a:xfrm>
        </p:grpSpPr>
        <p:sp>
          <p:nvSpPr>
            <p:cNvPr id="8" name="Rectangle 7"/>
            <p:cNvSpPr/>
            <p:nvPr/>
          </p:nvSpPr>
          <p:spPr>
            <a:xfrm>
              <a:off x="5455123" y="3187274"/>
              <a:ext cx="1201254" cy="808582"/>
            </a:xfrm>
            <a:prstGeom prst="rect">
              <a:avLst/>
            </a:prstGeom>
            <a:gradFill flip="none" rotWithShape="1">
              <a:gsLst>
                <a:gs pos="51000">
                  <a:srgbClr val="C466AB"/>
                </a:gs>
                <a:gs pos="70000">
                  <a:srgbClr val="D289BE"/>
                </a:gs>
                <a:gs pos="89000">
                  <a:srgbClr val="EED2E6"/>
                </a:gs>
                <a:gs pos="0">
                  <a:srgbClr val="B53E95"/>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3" name="Freeform 12"/>
            <p:cNvSpPr/>
            <p:nvPr/>
          </p:nvSpPr>
          <p:spPr>
            <a:xfrm>
              <a:off x="5451548" y="2855537"/>
              <a:ext cx="2104876" cy="335172"/>
            </a:xfrm>
            <a:custGeom>
              <a:avLst/>
              <a:gdLst>
                <a:gd name="connsiteX0" fmla="*/ 835819 w 1869281"/>
                <a:gd name="connsiteY0" fmla="*/ 0 h 297657"/>
                <a:gd name="connsiteX1" fmla="*/ 1869281 w 1869281"/>
                <a:gd name="connsiteY1" fmla="*/ 0 h 297657"/>
                <a:gd name="connsiteX2" fmla="*/ 1066800 w 1869281"/>
                <a:gd name="connsiteY2" fmla="*/ 297657 h 297657"/>
                <a:gd name="connsiteX3" fmla="*/ 0 w 1869281"/>
                <a:gd name="connsiteY3" fmla="*/ 297657 h 297657"/>
                <a:gd name="connsiteX4" fmla="*/ 835819 w 1869281"/>
                <a:gd name="connsiteY4" fmla="*/ 0 h 297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281" h="297657">
                  <a:moveTo>
                    <a:pt x="835819" y="0"/>
                  </a:moveTo>
                  <a:lnTo>
                    <a:pt x="1869281" y="0"/>
                  </a:lnTo>
                  <a:lnTo>
                    <a:pt x="1066800" y="297657"/>
                  </a:lnTo>
                  <a:lnTo>
                    <a:pt x="0" y="297657"/>
                  </a:lnTo>
                  <a:lnTo>
                    <a:pt x="835819"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 name="Group 1">
            <a:extLst>
              <a:ext uri="{FF2B5EF4-FFF2-40B4-BE49-F238E27FC236}">
                <a16:creationId xmlns:a16="http://schemas.microsoft.com/office/drawing/2014/main" id="{724C74E1-04C7-4976-B9D8-2BC6640E30F6}"/>
              </a:ext>
            </a:extLst>
          </p:cNvPr>
          <p:cNvGrpSpPr/>
          <p:nvPr/>
        </p:nvGrpSpPr>
        <p:grpSpPr>
          <a:xfrm>
            <a:off x="6103612" y="4530052"/>
            <a:ext cx="2687648" cy="1304882"/>
            <a:chOff x="6406160" y="1698032"/>
            <a:chExt cx="2100147" cy="1163228"/>
          </a:xfrm>
        </p:grpSpPr>
        <p:sp>
          <p:nvSpPr>
            <p:cNvPr id="9" name="Rectangle 8"/>
            <p:cNvSpPr/>
            <p:nvPr/>
          </p:nvSpPr>
          <p:spPr>
            <a:xfrm>
              <a:off x="6406160" y="2129262"/>
              <a:ext cx="1154382" cy="731998"/>
            </a:xfrm>
            <a:prstGeom prst="rect">
              <a:avLst/>
            </a:prstGeom>
            <a:gradFill flip="none" rotWithShape="1">
              <a:gsLst>
                <a:gs pos="52000">
                  <a:srgbClr val="5264AD"/>
                </a:gs>
                <a:gs pos="79000">
                  <a:srgbClr val="8F9BCA"/>
                </a:gs>
                <a:gs pos="0">
                  <a:srgbClr val="223997"/>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4" name="Freeform 13"/>
            <p:cNvSpPr/>
            <p:nvPr/>
          </p:nvSpPr>
          <p:spPr>
            <a:xfrm>
              <a:off x="6406175" y="1698032"/>
              <a:ext cx="2100132" cy="430084"/>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21807 w 1912144"/>
                <a:gd name="connsiteY0" fmla="*/ 31433 h 371475"/>
                <a:gd name="connsiteX1" fmla="*/ 1912144 w 1912144"/>
                <a:gd name="connsiteY1" fmla="*/ 0 h 371475"/>
                <a:gd name="connsiteX2" fmla="*/ 1021556 w 1912144"/>
                <a:gd name="connsiteY2" fmla="*/ 371475 h 371475"/>
                <a:gd name="connsiteX3" fmla="*/ 0 w 1912144"/>
                <a:gd name="connsiteY3" fmla="*/ 371475 h 371475"/>
                <a:gd name="connsiteX4" fmla="*/ 821807 w 1912144"/>
                <a:gd name="connsiteY4" fmla="*/ 31433 h 371475"/>
                <a:gd name="connsiteX0" fmla="*/ 821807 w 1865068"/>
                <a:gd name="connsiteY0" fmla="*/ 0 h 340042"/>
                <a:gd name="connsiteX1" fmla="*/ 1865068 w 1865068"/>
                <a:gd name="connsiteY1" fmla="*/ 0 h 340042"/>
                <a:gd name="connsiteX2" fmla="*/ 1021556 w 1865068"/>
                <a:gd name="connsiteY2" fmla="*/ 340042 h 340042"/>
                <a:gd name="connsiteX3" fmla="*/ 0 w 1865068"/>
                <a:gd name="connsiteY3" fmla="*/ 340042 h 340042"/>
                <a:gd name="connsiteX4" fmla="*/ 821807 w 1865068"/>
                <a:gd name="connsiteY4" fmla="*/ 0 h 34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068" h="340042">
                  <a:moveTo>
                    <a:pt x="821807" y="0"/>
                  </a:moveTo>
                  <a:lnTo>
                    <a:pt x="1865068" y="0"/>
                  </a:lnTo>
                  <a:lnTo>
                    <a:pt x="1021556" y="340042"/>
                  </a:lnTo>
                  <a:lnTo>
                    <a:pt x="0" y="340042"/>
                  </a:lnTo>
                  <a:lnTo>
                    <a:pt x="821807" y="0"/>
                  </a:lnTo>
                  <a:close/>
                </a:path>
              </a:pathLst>
            </a:custGeom>
            <a:gradFill flip="none" rotWithShape="1">
              <a:gsLst>
                <a:gs pos="52000">
                  <a:srgbClr val="5264AD"/>
                </a:gs>
                <a:gs pos="79000">
                  <a:srgbClr val="8F9BCA"/>
                </a:gs>
                <a:gs pos="0">
                  <a:srgbClr val="223997"/>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0" name="TextBox 19"/>
          <p:cNvSpPr txBox="1"/>
          <p:nvPr/>
        </p:nvSpPr>
        <p:spPr>
          <a:xfrm>
            <a:off x="3736421" y="7662603"/>
            <a:ext cx="870751" cy="831125"/>
          </a:xfrm>
          <a:prstGeom prst="rect">
            <a:avLst/>
          </a:prstGeom>
          <a:noFill/>
        </p:spPr>
        <p:txBody>
          <a:bodyPr wrap="none" rtlCol="0" anchor="ctr">
            <a:spAutoFit/>
          </a:bodyPr>
          <a:lstStyle/>
          <a:p>
            <a:pPr algn="ctr"/>
            <a:r>
              <a:rPr lang="en-US" sz="4801" b="1" dirty="0">
                <a:solidFill>
                  <a:schemeClr val="bg1"/>
                </a:solidFill>
                <a:latin typeface="Arial" panose="020B0604020202020204" pitchFamily="34" charset="0"/>
                <a:cs typeface="Arial" panose="020B0604020202020204" pitchFamily="34" charset="0"/>
              </a:rPr>
              <a:t>02</a:t>
            </a:r>
            <a:endParaRPr lang="en-US" sz="5401"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4951639" y="6406695"/>
            <a:ext cx="784189" cy="738792"/>
          </a:xfrm>
          <a:prstGeom prst="rect">
            <a:avLst/>
          </a:prstGeom>
          <a:noFill/>
        </p:spPr>
        <p:txBody>
          <a:bodyPr wrap="none" rtlCol="0" anchor="ctr">
            <a:spAutoFit/>
          </a:bodyPr>
          <a:lstStyle/>
          <a:p>
            <a:pPr algn="ctr"/>
            <a:r>
              <a:rPr lang="en-US" sz="4201" b="1" dirty="0">
                <a:solidFill>
                  <a:schemeClr val="bg1"/>
                </a:solidFill>
                <a:latin typeface="Arial" panose="020B0604020202020204" pitchFamily="34" charset="0"/>
                <a:cs typeface="Arial" panose="020B0604020202020204" pitchFamily="34" charset="0"/>
              </a:rPr>
              <a:t>03</a:t>
            </a:r>
          </a:p>
        </p:txBody>
      </p:sp>
      <p:sp>
        <p:nvSpPr>
          <p:cNvPr id="22" name="TextBox 21"/>
          <p:cNvSpPr txBox="1"/>
          <p:nvPr/>
        </p:nvSpPr>
        <p:spPr>
          <a:xfrm>
            <a:off x="6130045" y="5155815"/>
            <a:ext cx="761747" cy="716030"/>
          </a:xfrm>
          <a:prstGeom prst="rect">
            <a:avLst/>
          </a:prstGeom>
          <a:noFill/>
        </p:spPr>
        <p:txBody>
          <a:bodyPr wrap="none" rtlCol="0" anchor="ctr">
            <a:spAutoFit/>
          </a:bodyPr>
          <a:lstStyle/>
          <a:p>
            <a:pPr algn="ctr"/>
            <a:r>
              <a:rPr lang="en-US" sz="4053" b="1" dirty="0">
                <a:solidFill>
                  <a:schemeClr val="bg1"/>
                </a:solidFill>
                <a:latin typeface="Arial" panose="020B0604020202020204" pitchFamily="34" charset="0"/>
                <a:cs typeface="Arial" panose="020B0604020202020204" pitchFamily="34" charset="0"/>
              </a:rPr>
              <a:t>04</a:t>
            </a:r>
          </a:p>
        </p:txBody>
      </p:sp>
      <p:grpSp>
        <p:nvGrpSpPr>
          <p:cNvPr id="56" name="Group 55">
            <a:extLst>
              <a:ext uri="{FF2B5EF4-FFF2-40B4-BE49-F238E27FC236}">
                <a16:creationId xmlns:a16="http://schemas.microsoft.com/office/drawing/2014/main" id="{D2295B4A-C4AE-4FD6-BDB9-01284DBEE869}"/>
              </a:ext>
            </a:extLst>
          </p:cNvPr>
          <p:cNvGrpSpPr/>
          <p:nvPr/>
        </p:nvGrpSpPr>
        <p:grpSpPr>
          <a:xfrm>
            <a:off x="7243126" y="3487969"/>
            <a:ext cx="2690771" cy="1062053"/>
            <a:chOff x="5599511" y="2257884"/>
            <a:chExt cx="1593803" cy="717663"/>
          </a:xfrm>
        </p:grpSpPr>
        <p:grpSp>
          <p:nvGrpSpPr>
            <p:cNvPr id="15" name="Group 14">
              <a:extLst>
                <a:ext uri="{FF2B5EF4-FFF2-40B4-BE49-F238E27FC236}">
                  <a16:creationId xmlns:a16="http://schemas.microsoft.com/office/drawing/2014/main" id="{419A56D6-61D5-4D08-A906-03A44A9499A1}"/>
                </a:ext>
              </a:extLst>
            </p:cNvPr>
            <p:cNvGrpSpPr/>
            <p:nvPr/>
          </p:nvGrpSpPr>
          <p:grpSpPr>
            <a:xfrm>
              <a:off x="5599511" y="2257884"/>
              <a:ext cx="1593803" cy="717561"/>
              <a:chOff x="7341458" y="716523"/>
              <a:chExt cx="2102587" cy="946625"/>
            </a:xfrm>
          </p:grpSpPr>
          <p:sp>
            <p:nvSpPr>
              <p:cNvPr id="10" name="Rectangle 9"/>
              <p:cNvSpPr/>
              <p:nvPr/>
            </p:nvSpPr>
            <p:spPr>
              <a:xfrm>
                <a:off x="7345287" y="1078440"/>
                <a:ext cx="1201254" cy="584708"/>
              </a:xfrm>
              <a:prstGeom prst="rect">
                <a:avLst/>
              </a:prstGeom>
              <a:gradFill flip="none" rotWithShape="1">
                <a:gsLst>
                  <a:gs pos="50000">
                    <a:srgbClr val="3DB6DF"/>
                  </a:gs>
                  <a:gs pos="80000">
                    <a:srgbClr val="92D6ED"/>
                  </a:gs>
                  <a:gs pos="0">
                    <a:srgbClr val="13A7D8"/>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17" name="Freeform 16"/>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flip="none" rotWithShape="1">
                <a:gsLst>
                  <a:gs pos="50000">
                    <a:srgbClr val="3DB6DF"/>
                  </a:gs>
                  <a:gs pos="80000">
                    <a:srgbClr val="92D6ED"/>
                  </a:gs>
                  <a:gs pos="0">
                    <a:srgbClr val="13A7D8"/>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3" name="TextBox 22"/>
            <p:cNvSpPr txBox="1"/>
            <p:nvPr/>
          </p:nvSpPr>
          <p:spPr>
            <a:xfrm>
              <a:off x="5651871" y="2601106"/>
              <a:ext cx="363846" cy="374441"/>
            </a:xfrm>
            <a:prstGeom prst="rect">
              <a:avLst/>
            </a:prstGeom>
            <a:noFill/>
          </p:spPr>
          <p:txBody>
            <a:bodyPr wrap="none" rtlCol="0" anchor="ctr">
              <a:spAutoFit/>
            </a:bodyPr>
            <a:lstStyle/>
            <a:p>
              <a:pPr algn="ctr"/>
              <a:r>
                <a:rPr lang="en-US" sz="3001" b="1" dirty="0">
                  <a:solidFill>
                    <a:schemeClr val="bg1"/>
                  </a:solidFill>
                  <a:latin typeface="Arial" panose="020B0604020202020204" pitchFamily="34" charset="0"/>
                  <a:cs typeface="Arial" panose="020B0604020202020204" pitchFamily="34" charset="0"/>
                </a:rPr>
                <a:t>05</a:t>
              </a:r>
            </a:p>
          </p:txBody>
        </p:sp>
      </p:grpSp>
      <p:grpSp>
        <p:nvGrpSpPr>
          <p:cNvPr id="24" name="Group 23">
            <a:extLst>
              <a:ext uri="{FF2B5EF4-FFF2-40B4-BE49-F238E27FC236}">
                <a16:creationId xmlns:a16="http://schemas.microsoft.com/office/drawing/2014/main" id="{05AFFD71-CED5-492E-921F-70B206BF73F6}"/>
              </a:ext>
            </a:extLst>
          </p:cNvPr>
          <p:cNvGrpSpPr/>
          <p:nvPr/>
        </p:nvGrpSpPr>
        <p:grpSpPr>
          <a:xfrm>
            <a:off x="2296385" y="8498175"/>
            <a:ext cx="3232328" cy="1825580"/>
            <a:chOff x="3430388" y="5206728"/>
            <a:chExt cx="2552307" cy="1655059"/>
          </a:xfrm>
        </p:grpSpPr>
        <p:grpSp>
          <p:nvGrpSpPr>
            <p:cNvPr id="4" name="Group 3">
              <a:extLst>
                <a:ext uri="{FF2B5EF4-FFF2-40B4-BE49-F238E27FC236}">
                  <a16:creationId xmlns:a16="http://schemas.microsoft.com/office/drawing/2014/main" id="{F96CA4EC-A427-4BFC-9F51-4BE93047A60B}"/>
                </a:ext>
              </a:extLst>
            </p:cNvPr>
            <p:cNvGrpSpPr/>
            <p:nvPr/>
          </p:nvGrpSpPr>
          <p:grpSpPr>
            <a:xfrm>
              <a:off x="3430388" y="5206728"/>
              <a:ext cx="2552307" cy="1655059"/>
              <a:chOff x="3388348" y="5206728"/>
              <a:chExt cx="2552307" cy="1655059"/>
            </a:xfrm>
          </p:grpSpPr>
          <p:sp>
            <p:nvSpPr>
              <p:cNvPr id="3" name="Rectangle 2"/>
              <p:cNvSpPr/>
              <p:nvPr/>
            </p:nvSpPr>
            <p:spPr>
              <a:xfrm>
                <a:off x="3391453" y="5741355"/>
                <a:ext cx="1674261" cy="1120432"/>
              </a:xfrm>
              <a:prstGeom prst="rect">
                <a:avLst/>
              </a:prstGeom>
              <a:gradFill flip="none" rotWithShape="1">
                <a:gsLst>
                  <a:gs pos="79000">
                    <a:srgbClr val="FCC59A"/>
                  </a:gs>
                  <a:gs pos="52000">
                    <a:srgbClr val="FAA663"/>
                  </a:gs>
                  <a:gs pos="0">
                    <a:srgbClr val="F88122"/>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dirty="0"/>
              </a:p>
            </p:txBody>
          </p:sp>
          <p:sp>
            <p:nvSpPr>
              <p:cNvPr id="7" name="Freeform 6"/>
              <p:cNvSpPr/>
              <p:nvPr/>
            </p:nvSpPr>
            <p:spPr>
              <a:xfrm>
                <a:off x="3388349" y="5206728"/>
                <a:ext cx="2552307" cy="532093"/>
              </a:xfrm>
              <a:custGeom>
                <a:avLst/>
                <a:gdLst>
                  <a:gd name="connsiteX0" fmla="*/ 847725 w 2060575"/>
                  <a:gd name="connsiteY0" fmla="*/ 0 h 390525"/>
                  <a:gd name="connsiteX1" fmla="*/ 2060575 w 2060575"/>
                  <a:gd name="connsiteY1" fmla="*/ 0 h 390525"/>
                  <a:gd name="connsiteX2" fmla="*/ 1355725 w 2060575"/>
                  <a:gd name="connsiteY2" fmla="*/ 390525 h 390525"/>
                  <a:gd name="connsiteX3" fmla="*/ 0 w 2060575"/>
                  <a:gd name="connsiteY3" fmla="*/ 390525 h 390525"/>
                  <a:gd name="connsiteX4" fmla="*/ 847725 w 2060575"/>
                  <a:gd name="connsiteY4" fmla="*/ 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0575" h="390525">
                    <a:moveTo>
                      <a:pt x="847725" y="0"/>
                    </a:moveTo>
                    <a:lnTo>
                      <a:pt x="2060575" y="0"/>
                    </a:lnTo>
                    <a:lnTo>
                      <a:pt x="1355725" y="390525"/>
                    </a:lnTo>
                    <a:lnTo>
                      <a:pt x="0" y="390525"/>
                    </a:lnTo>
                    <a:lnTo>
                      <a:pt x="847725" y="0"/>
                    </a:lnTo>
                    <a:close/>
                  </a:path>
                </a:pathLst>
              </a:custGeom>
              <a:gradFill>
                <a:gsLst>
                  <a:gs pos="79000">
                    <a:srgbClr val="FCC59A"/>
                  </a:gs>
                  <a:gs pos="52000">
                    <a:srgbClr val="FAA663"/>
                  </a:gs>
                  <a:gs pos="0">
                    <a:srgbClr val="F88122"/>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19" name="TextBox 18"/>
            <p:cNvSpPr txBox="1"/>
            <p:nvPr/>
          </p:nvSpPr>
          <p:spPr>
            <a:xfrm>
              <a:off x="3533099" y="5990419"/>
              <a:ext cx="753381" cy="837201"/>
            </a:xfrm>
            <a:prstGeom prst="rect">
              <a:avLst/>
            </a:prstGeom>
            <a:noFill/>
          </p:spPr>
          <p:txBody>
            <a:bodyPr wrap="none" rtlCol="0" anchor="ctr">
              <a:spAutoFit/>
            </a:bodyPr>
            <a:lstStyle/>
            <a:p>
              <a:pPr algn="ctr"/>
              <a:r>
                <a:rPr lang="en-US" sz="5401" b="1" dirty="0">
                  <a:solidFill>
                    <a:schemeClr val="bg1"/>
                  </a:solidFill>
                  <a:latin typeface="Arial" panose="020B0604020202020204" pitchFamily="34" charset="0"/>
                  <a:cs typeface="Arial" panose="020B0604020202020204" pitchFamily="34" charset="0"/>
                </a:rPr>
                <a:t>01</a:t>
              </a:r>
            </a:p>
          </p:txBody>
        </p:sp>
      </p:grpSp>
      <p:grpSp>
        <p:nvGrpSpPr>
          <p:cNvPr id="69" name="Group 68">
            <a:extLst>
              <a:ext uri="{FF2B5EF4-FFF2-40B4-BE49-F238E27FC236}">
                <a16:creationId xmlns:a16="http://schemas.microsoft.com/office/drawing/2014/main" id="{3D7632B6-40CB-482C-80D9-C27AC50358D4}"/>
              </a:ext>
            </a:extLst>
          </p:cNvPr>
          <p:cNvGrpSpPr/>
          <p:nvPr/>
        </p:nvGrpSpPr>
        <p:grpSpPr>
          <a:xfrm>
            <a:off x="8561284" y="2444461"/>
            <a:ext cx="2380229" cy="1059580"/>
            <a:chOff x="5599511" y="2257884"/>
            <a:chExt cx="1593803" cy="717561"/>
          </a:xfrm>
        </p:grpSpPr>
        <p:grpSp>
          <p:nvGrpSpPr>
            <p:cNvPr id="73" name="Group 72">
              <a:extLst>
                <a:ext uri="{FF2B5EF4-FFF2-40B4-BE49-F238E27FC236}">
                  <a16:creationId xmlns:a16="http://schemas.microsoft.com/office/drawing/2014/main" id="{EF95FFF0-721D-4AD8-99DF-143824221B28}"/>
                </a:ext>
              </a:extLst>
            </p:cNvPr>
            <p:cNvGrpSpPr/>
            <p:nvPr/>
          </p:nvGrpSpPr>
          <p:grpSpPr>
            <a:xfrm>
              <a:off x="5599511" y="2257884"/>
              <a:ext cx="1593803" cy="717561"/>
              <a:chOff x="7341458" y="716523"/>
              <a:chExt cx="2102587" cy="946625"/>
            </a:xfrm>
          </p:grpSpPr>
          <p:sp>
            <p:nvSpPr>
              <p:cNvPr id="75" name="Rectangle 74">
                <a:extLst>
                  <a:ext uri="{FF2B5EF4-FFF2-40B4-BE49-F238E27FC236}">
                    <a16:creationId xmlns:a16="http://schemas.microsoft.com/office/drawing/2014/main" id="{15E08E40-E7E7-414A-A948-0F40BF56A524}"/>
                  </a:ext>
                </a:extLst>
              </p:cNvPr>
              <p:cNvSpPr/>
              <p:nvPr/>
            </p:nvSpPr>
            <p:spPr>
              <a:xfrm>
                <a:off x="7345287" y="1078440"/>
                <a:ext cx="1201254" cy="584708"/>
              </a:xfrm>
              <a:prstGeom prst="rect">
                <a:avLst/>
              </a:pr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76" name="Freeform 16">
                <a:extLst>
                  <a:ext uri="{FF2B5EF4-FFF2-40B4-BE49-F238E27FC236}">
                    <a16:creationId xmlns:a16="http://schemas.microsoft.com/office/drawing/2014/main" id="{8503566C-A0CC-4CC6-B255-737B52327C21}"/>
                  </a:ext>
                </a:extLst>
              </p:cNvPr>
              <p:cNvSpPr/>
              <p:nvPr/>
            </p:nvSpPr>
            <p:spPr>
              <a:xfrm>
                <a:off x="7341458" y="716523"/>
                <a:ext cx="2102587" cy="361379"/>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4" name="TextBox 73">
              <a:extLst>
                <a:ext uri="{FF2B5EF4-FFF2-40B4-BE49-F238E27FC236}">
                  <a16:creationId xmlns:a16="http://schemas.microsoft.com/office/drawing/2014/main" id="{40617977-4235-4EEB-9C0D-15C66694233D}"/>
                </a:ext>
              </a:extLst>
            </p:cNvPr>
            <p:cNvSpPr txBox="1"/>
            <p:nvPr/>
          </p:nvSpPr>
          <p:spPr>
            <a:xfrm>
              <a:off x="5643163" y="2616327"/>
              <a:ext cx="381262" cy="343997"/>
            </a:xfrm>
            <a:prstGeom prst="rect">
              <a:avLst/>
            </a:prstGeom>
            <a:noFill/>
          </p:spPr>
          <p:txBody>
            <a:bodyPr wrap="none" rtlCol="0" anchor="ctr">
              <a:spAutoFit/>
            </a:bodyPr>
            <a:lstStyle/>
            <a:p>
              <a:pPr algn="ctr"/>
              <a:r>
                <a:rPr lang="en-US" b="1" dirty="0">
                  <a:solidFill>
                    <a:schemeClr val="bg1"/>
                  </a:solidFill>
                  <a:latin typeface="Arial" panose="020B0604020202020204" pitchFamily="34" charset="0"/>
                  <a:cs typeface="Arial" panose="020B0604020202020204" pitchFamily="34" charset="0"/>
                </a:rPr>
                <a:t>06</a:t>
              </a:r>
            </a:p>
          </p:txBody>
        </p:sp>
      </p:grpSp>
      <p:grpSp>
        <p:nvGrpSpPr>
          <p:cNvPr id="77" name="Group 76">
            <a:extLst>
              <a:ext uri="{FF2B5EF4-FFF2-40B4-BE49-F238E27FC236}">
                <a16:creationId xmlns:a16="http://schemas.microsoft.com/office/drawing/2014/main" id="{1EF05A28-D832-4335-A199-63DA0BCD79C1}"/>
              </a:ext>
            </a:extLst>
          </p:cNvPr>
          <p:cNvGrpSpPr/>
          <p:nvPr/>
        </p:nvGrpSpPr>
        <p:grpSpPr>
          <a:xfrm>
            <a:off x="9726372" y="1525304"/>
            <a:ext cx="2093453" cy="931920"/>
            <a:chOff x="5599511" y="2257884"/>
            <a:chExt cx="1593803" cy="717561"/>
          </a:xfrm>
        </p:grpSpPr>
        <p:grpSp>
          <p:nvGrpSpPr>
            <p:cNvPr id="78" name="Group 77">
              <a:extLst>
                <a:ext uri="{FF2B5EF4-FFF2-40B4-BE49-F238E27FC236}">
                  <a16:creationId xmlns:a16="http://schemas.microsoft.com/office/drawing/2014/main" id="{0649E96F-BB8C-4348-A3BD-0DDEAACE8FA8}"/>
                </a:ext>
              </a:extLst>
            </p:cNvPr>
            <p:cNvGrpSpPr/>
            <p:nvPr/>
          </p:nvGrpSpPr>
          <p:grpSpPr>
            <a:xfrm>
              <a:off x="5599511" y="2257884"/>
              <a:ext cx="1593803" cy="717561"/>
              <a:chOff x="7341458" y="716523"/>
              <a:chExt cx="2102587" cy="946625"/>
            </a:xfrm>
          </p:grpSpPr>
          <p:sp>
            <p:nvSpPr>
              <p:cNvPr id="80" name="Rectangle 79">
                <a:extLst>
                  <a:ext uri="{FF2B5EF4-FFF2-40B4-BE49-F238E27FC236}">
                    <a16:creationId xmlns:a16="http://schemas.microsoft.com/office/drawing/2014/main" id="{4AD20381-5279-441A-ACFF-F1E50C3A16FB}"/>
                  </a:ext>
                </a:extLst>
              </p:cNvPr>
              <p:cNvSpPr/>
              <p:nvPr/>
            </p:nvSpPr>
            <p:spPr>
              <a:xfrm>
                <a:off x="7345287" y="1070061"/>
                <a:ext cx="1201254" cy="593087"/>
              </a:xfrm>
              <a:prstGeom prst="rect">
                <a:avLst/>
              </a:prstGeom>
              <a:gradFill>
                <a:gsLst>
                  <a:gs pos="52000">
                    <a:srgbClr val="F56A59"/>
                  </a:gs>
                  <a:gs pos="0">
                    <a:srgbClr val="F34B37"/>
                  </a:gs>
                  <a:gs pos="68000">
                    <a:srgbClr val="F78B7D"/>
                  </a:gs>
                  <a:gs pos="83000">
                    <a:srgbClr val="FAB3AA"/>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1" name="Freeform 16">
                <a:extLst>
                  <a:ext uri="{FF2B5EF4-FFF2-40B4-BE49-F238E27FC236}">
                    <a16:creationId xmlns:a16="http://schemas.microsoft.com/office/drawing/2014/main" id="{3474E850-3DD4-4BD5-BCFB-D2FAD2F4A85F}"/>
                  </a:ext>
                </a:extLst>
              </p:cNvPr>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9" name="TextBox 78">
              <a:extLst>
                <a:ext uri="{FF2B5EF4-FFF2-40B4-BE49-F238E27FC236}">
                  <a16:creationId xmlns:a16="http://schemas.microsoft.com/office/drawing/2014/main" id="{9749A2FD-6D8C-4989-AACD-A64CF664D3F5}"/>
                </a:ext>
              </a:extLst>
            </p:cNvPr>
            <p:cNvSpPr txBox="1"/>
            <p:nvPr/>
          </p:nvSpPr>
          <p:spPr>
            <a:xfrm>
              <a:off x="5642074" y="2601274"/>
              <a:ext cx="401759" cy="355572"/>
            </a:xfrm>
            <a:prstGeom prst="rect">
              <a:avLst/>
            </a:prstGeom>
            <a:noFill/>
          </p:spPr>
          <p:txBody>
            <a:bodyPr wrap="none" rtlCol="0" anchor="ctr">
              <a:spAutoFit/>
            </a:bodyPr>
            <a:lstStyle/>
            <a:p>
              <a:pPr algn="ctr"/>
              <a:r>
                <a:rPr lang="en-US" sz="2401" b="1" dirty="0">
                  <a:solidFill>
                    <a:schemeClr val="bg1"/>
                  </a:solidFill>
                  <a:latin typeface="Arial" panose="020B0604020202020204" pitchFamily="34" charset="0"/>
                  <a:cs typeface="Arial" panose="020B0604020202020204" pitchFamily="34" charset="0"/>
                </a:rPr>
                <a:t>07</a:t>
              </a:r>
            </a:p>
          </p:txBody>
        </p:sp>
      </p:grpSp>
      <p:grpSp>
        <p:nvGrpSpPr>
          <p:cNvPr id="85" name="Group 84">
            <a:extLst>
              <a:ext uri="{FF2B5EF4-FFF2-40B4-BE49-F238E27FC236}">
                <a16:creationId xmlns:a16="http://schemas.microsoft.com/office/drawing/2014/main" id="{7AE4A205-356A-494F-B8C3-F33CAD2B2D3C}"/>
              </a:ext>
            </a:extLst>
          </p:cNvPr>
          <p:cNvGrpSpPr/>
          <p:nvPr/>
        </p:nvGrpSpPr>
        <p:grpSpPr>
          <a:xfrm>
            <a:off x="10743588" y="730149"/>
            <a:ext cx="1835356" cy="807928"/>
            <a:chOff x="5599511" y="2265876"/>
            <a:chExt cx="1593803" cy="709569"/>
          </a:xfrm>
        </p:grpSpPr>
        <p:grpSp>
          <p:nvGrpSpPr>
            <p:cNvPr id="86" name="Group 85">
              <a:extLst>
                <a:ext uri="{FF2B5EF4-FFF2-40B4-BE49-F238E27FC236}">
                  <a16:creationId xmlns:a16="http://schemas.microsoft.com/office/drawing/2014/main" id="{7FCEE7E3-FB40-463A-BC60-372BCFFF4BDC}"/>
                </a:ext>
              </a:extLst>
            </p:cNvPr>
            <p:cNvGrpSpPr/>
            <p:nvPr/>
          </p:nvGrpSpPr>
          <p:grpSpPr>
            <a:xfrm>
              <a:off x="5599511" y="2265876"/>
              <a:ext cx="1593803" cy="709569"/>
              <a:chOff x="7341458" y="727066"/>
              <a:chExt cx="2102587" cy="936082"/>
            </a:xfrm>
          </p:grpSpPr>
          <p:sp>
            <p:nvSpPr>
              <p:cNvPr id="88" name="Rectangle 87">
                <a:extLst>
                  <a:ext uri="{FF2B5EF4-FFF2-40B4-BE49-F238E27FC236}">
                    <a16:creationId xmlns:a16="http://schemas.microsoft.com/office/drawing/2014/main" id="{142EFB3A-5C1A-4C49-B019-73E4600F2F2C}"/>
                  </a:ext>
                </a:extLst>
              </p:cNvPr>
              <p:cNvSpPr/>
              <p:nvPr/>
            </p:nvSpPr>
            <p:spPr>
              <a:xfrm>
                <a:off x="7345287" y="1078440"/>
                <a:ext cx="1201254" cy="584708"/>
              </a:xfrm>
              <a:prstGeom prst="rect">
                <a:avLst/>
              </a:prstGeom>
              <a:gradFill>
                <a:gsLst>
                  <a:gs pos="51000">
                    <a:srgbClr val="C466AB"/>
                  </a:gs>
                  <a:gs pos="70000">
                    <a:srgbClr val="D289BE"/>
                  </a:gs>
                  <a:gs pos="89000">
                    <a:srgbClr val="EED2E6"/>
                  </a:gs>
                  <a:gs pos="0">
                    <a:srgbClr val="B53E95"/>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9" name="Freeform 16">
                <a:extLst>
                  <a:ext uri="{FF2B5EF4-FFF2-40B4-BE49-F238E27FC236}">
                    <a16:creationId xmlns:a16="http://schemas.microsoft.com/office/drawing/2014/main" id="{4F131127-C143-4750-BA1A-125E0CD712EB}"/>
                  </a:ext>
                </a:extLst>
              </p:cNvPr>
              <p:cNvSpPr/>
              <p:nvPr/>
            </p:nvSpPr>
            <p:spPr>
              <a:xfrm>
                <a:off x="7341458" y="727066"/>
                <a:ext cx="2102587" cy="359550"/>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87" name="TextBox 86">
              <a:extLst>
                <a:ext uri="{FF2B5EF4-FFF2-40B4-BE49-F238E27FC236}">
                  <a16:creationId xmlns:a16="http://schemas.microsoft.com/office/drawing/2014/main" id="{14CCF062-F0BA-4E3D-B040-296307EA7C32}"/>
                </a:ext>
              </a:extLst>
            </p:cNvPr>
            <p:cNvSpPr txBox="1"/>
            <p:nvPr/>
          </p:nvSpPr>
          <p:spPr>
            <a:xfrm>
              <a:off x="5624153" y="2605810"/>
              <a:ext cx="419279" cy="365028"/>
            </a:xfrm>
            <a:prstGeom prst="rect">
              <a:avLst/>
            </a:prstGeom>
            <a:noFill/>
          </p:spPr>
          <p:txBody>
            <a:bodyPr wrap="none" rtlCol="0" anchor="ctr">
              <a:spAutoFit/>
            </a:bodyPr>
            <a:lstStyle/>
            <a:p>
              <a:pPr algn="ctr"/>
              <a:r>
                <a:rPr lang="en-US" sz="2101" b="1" dirty="0">
                  <a:solidFill>
                    <a:schemeClr val="bg1"/>
                  </a:solidFill>
                  <a:latin typeface="Arial" panose="020B0604020202020204" pitchFamily="34" charset="0"/>
                  <a:cs typeface="Arial" panose="020B0604020202020204" pitchFamily="34" charset="0"/>
                </a:rPr>
                <a:t>08</a:t>
              </a:r>
            </a:p>
          </p:txBody>
        </p:sp>
      </p:grpSp>
      <p:grpSp>
        <p:nvGrpSpPr>
          <p:cNvPr id="90" name="Group 89">
            <a:extLst>
              <a:ext uri="{FF2B5EF4-FFF2-40B4-BE49-F238E27FC236}">
                <a16:creationId xmlns:a16="http://schemas.microsoft.com/office/drawing/2014/main" id="{007FBBDA-B5F5-4430-8033-7D5528DA8FB5}"/>
              </a:ext>
            </a:extLst>
          </p:cNvPr>
          <p:cNvGrpSpPr/>
          <p:nvPr/>
        </p:nvGrpSpPr>
        <p:grpSpPr>
          <a:xfrm>
            <a:off x="11617345" y="-5662"/>
            <a:ext cx="1678436" cy="739805"/>
            <a:chOff x="5583637" y="2266711"/>
            <a:chExt cx="1609677" cy="717561"/>
          </a:xfrm>
        </p:grpSpPr>
        <p:grpSp>
          <p:nvGrpSpPr>
            <p:cNvPr id="91" name="Group 90">
              <a:extLst>
                <a:ext uri="{FF2B5EF4-FFF2-40B4-BE49-F238E27FC236}">
                  <a16:creationId xmlns:a16="http://schemas.microsoft.com/office/drawing/2014/main" id="{B03E4317-C6CC-472A-98B8-35C4408471A8}"/>
                </a:ext>
              </a:extLst>
            </p:cNvPr>
            <p:cNvGrpSpPr/>
            <p:nvPr/>
          </p:nvGrpSpPr>
          <p:grpSpPr>
            <a:xfrm>
              <a:off x="5599511" y="2266711"/>
              <a:ext cx="1593803" cy="717561"/>
              <a:chOff x="7341458" y="728167"/>
              <a:chExt cx="2102587" cy="946625"/>
            </a:xfrm>
          </p:grpSpPr>
          <p:sp>
            <p:nvSpPr>
              <p:cNvPr id="93" name="Rectangle 92">
                <a:extLst>
                  <a:ext uri="{FF2B5EF4-FFF2-40B4-BE49-F238E27FC236}">
                    <a16:creationId xmlns:a16="http://schemas.microsoft.com/office/drawing/2014/main" id="{0EE82F9D-182B-4966-956D-40467A9FB659}"/>
                  </a:ext>
                </a:extLst>
              </p:cNvPr>
              <p:cNvSpPr/>
              <p:nvPr/>
            </p:nvSpPr>
            <p:spPr>
              <a:xfrm>
                <a:off x="7345287" y="1090083"/>
                <a:ext cx="1201255" cy="584709"/>
              </a:xfrm>
              <a:prstGeom prst="rect">
                <a:avLst/>
              </a:prstGeom>
              <a:gradFill>
                <a:gsLst>
                  <a:gs pos="52000">
                    <a:srgbClr val="5264AD"/>
                  </a:gs>
                  <a:gs pos="79000">
                    <a:srgbClr val="8F9BCA"/>
                  </a:gs>
                  <a:gs pos="0">
                    <a:srgbClr val="223997"/>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94" name="Freeform 16">
                <a:extLst>
                  <a:ext uri="{FF2B5EF4-FFF2-40B4-BE49-F238E27FC236}">
                    <a16:creationId xmlns:a16="http://schemas.microsoft.com/office/drawing/2014/main" id="{19839E63-FD98-41CB-9E24-0D30BF938D11}"/>
                  </a:ext>
                </a:extLst>
              </p:cNvPr>
              <p:cNvSpPr/>
              <p:nvPr/>
            </p:nvSpPr>
            <p:spPr>
              <a:xfrm>
                <a:off x="7341458" y="728167"/>
                <a:ext cx="2102587" cy="359552"/>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2000">
                    <a:srgbClr val="5264AD"/>
                  </a:gs>
                  <a:gs pos="79000">
                    <a:srgbClr val="8F9BCA"/>
                  </a:gs>
                  <a:gs pos="0">
                    <a:srgbClr val="223997"/>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92" name="TextBox 91">
              <a:extLst>
                <a:ext uri="{FF2B5EF4-FFF2-40B4-BE49-F238E27FC236}">
                  <a16:creationId xmlns:a16="http://schemas.microsoft.com/office/drawing/2014/main" id="{8F786FA7-2C35-42D5-98B0-3B06EC68C174}"/>
                </a:ext>
              </a:extLst>
            </p:cNvPr>
            <p:cNvSpPr txBox="1"/>
            <p:nvPr/>
          </p:nvSpPr>
          <p:spPr>
            <a:xfrm>
              <a:off x="5583637" y="2618035"/>
              <a:ext cx="423074" cy="358227"/>
            </a:xfrm>
            <a:prstGeom prst="rect">
              <a:avLst/>
            </a:prstGeom>
            <a:noFill/>
          </p:spPr>
          <p:txBody>
            <a:bodyPr wrap="none" rtlCol="0" anchor="ctr">
              <a:spAutoFit/>
            </a:bodyPr>
            <a:lstStyle/>
            <a:p>
              <a:r>
                <a:rPr lang="en-US" sz="1800" b="1" dirty="0">
                  <a:solidFill>
                    <a:schemeClr val="bg1"/>
                  </a:solidFill>
                  <a:latin typeface="Arial" panose="020B0604020202020204" pitchFamily="34" charset="0"/>
                  <a:cs typeface="Arial" panose="020B0604020202020204" pitchFamily="34" charset="0"/>
                </a:rPr>
                <a:t>09</a:t>
              </a:r>
            </a:p>
          </p:txBody>
        </p:sp>
      </p:grpSp>
      <p:grpSp>
        <p:nvGrpSpPr>
          <p:cNvPr id="67" name="Group 66">
            <a:extLst>
              <a:ext uri="{FF2B5EF4-FFF2-40B4-BE49-F238E27FC236}">
                <a16:creationId xmlns:a16="http://schemas.microsoft.com/office/drawing/2014/main" id="{F2AD52A7-BF74-4801-A49A-58AB3A948C6F}"/>
              </a:ext>
            </a:extLst>
          </p:cNvPr>
          <p:cNvGrpSpPr/>
          <p:nvPr/>
        </p:nvGrpSpPr>
        <p:grpSpPr>
          <a:xfrm>
            <a:off x="4839443" y="9253857"/>
            <a:ext cx="7330029" cy="384720"/>
            <a:chOff x="4019386" y="6106975"/>
            <a:chExt cx="2983939" cy="256414"/>
          </a:xfrm>
        </p:grpSpPr>
        <p:cxnSp>
          <p:nvCxnSpPr>
            <p:cNvPr id="27" name="Elbow Connector 18"/>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1E376A6C-2855-4D5A-AF98-E9D3CBD2F797}"/>
                </a:ext>
              </a:extLst>
            </p:cNvPr>
            <p:cNvSpPr/>
            <p:nvPr/>
          </p:nvSpPr>
          <p:spPr>
            <a:xfrm>
              <a:off x="4735270" y="6106975"/>
              <a:ext cx="2268055" cy="256414"/>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1 - Setup API Connect Essentials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StepZen</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97" name="Group 96">
            <a:extLst>
              <a:ext uri="{FF2B5EF4-FFF2-40B4-BE49-F238E27FC236}">
                <a16:creationId xmlns:a16="http://schemas.microsoft.com/office/drawing/2014/main" id="{D018903F-9D28-434D-A5FE-2C19CD679920}"/>
              </a:ext>
            </a:extLst>
          </p:cNvPr>
          <p:cNvGrpSpPr/>
          <p:nvPr/>
        </p:nvGrpSpPr>
        <p:grpSpPr>
          <a:xfrm>
            <a:off x="5896810" y="7685762"/>
            <a:ext cx="5191605" cy="677108"/>
            <a:chOff x="4019386" y="5998369"/>
            <a:chExt cx="3460169" cy="451288"/>
          </a:xfrm>
        </p:grpSpPr>
        <p:cxnSp>
          <p:nvCxnSpPr>
            <p:cNvPr id="98" name="Elbow Connector 18">
              <a:extLst>
                <a:ext uri="{FF2B5EF4-FFF2-40B4-BE49-F238E27FC236}">
                  <a16:creationId xmlns:a16="http://schemas.microsoft.com/office/drawing/2014/main" id="{56C405C1-3B7F-4E11-9464-E6FA5827E4CB}"/>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522D2B4-97A7-42CB-A25C-37C8B6652CAA}"/>
                </a:ext>
              </a:extLst>
            </p:cNvPr>
            <p:cNvSpPr/>
            <p:nvPr/>
          </p:nvSpPr>
          <p:spPr>
            <a:xfrm>
              <a:off x="4851299" y="5998369"/>
              <a:ext cx="2628256"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2 - Build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 from a REST API</a:t>
              </a:r>
            </a:p>
          </p:txBody>
        </p:sp>
      </p:grpSp>
      <p:grpSp>
        <p:nvGrpSpPr>
          <p:cNvPr id="102" name="Group 101">
            <a:extLst>
              <a:ext uri="{FF2B5EF4-FFF2-40B4-BE49-F238E27FC236}">
                <a16:creationId xmlns:a16="http://schemas.microsoft.com/office/drawing/2014/main" id="{E4E47761-DBE2-4DD9-840D-C5DC53FDA8EE}"/>
              </a:ext>
            </a:extLst>
          </p:cNvPr>
          <p:cNvGrpSpPr/>
          <p:nvPr/>
        </p:nvGrpSpPr>
        <p:grpSpPr>
          <a:xfrm>
            <a:off x="6769359" y="6329135"/>
            <a:ext cx="5580295" cy="677108"/>
            <a:chOff x="4019386" y="6018850"/>
            <a:chExt cx="1975551" cy="451289"/>
          </a:xfrm>
        </p:grpSpPr>
        <p:cxnSp>
          <p:nvCxnSpPr>
            <p:cNvPr id="103" name="Elbow Connector 18">
              <a:extLst>
                <a:ext uri="{FF2B5EF4-FFF2-40B4-BE49-F238E27FC236}">
                  <a16:creationId xmlns:a16="http://schemas.microsoft.com/office/drawing/2014/main" id="{82BF54F9-979F-4245-8675-627BBB88EC13}"/>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12E65483-3E28-4916-BF64-113727A977A0}"/>
                </a:ext>
              </a:extLst>
            </p:cNvPr>
            <p:cNvSpPr/>
            <p:nvPr/>
          </p:nvSpPr>
          <p:spPr>
            <a:xfrm>
              <a:off x="4653768" y="6018850"/>
              <a:ext cx="1341169" cy="451289"/>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3 - Add a new REST API in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a:t>
              </a:r>
            </a:p>
          </p:txBody>
        </p:sp>
      </p:grpSp>
      <p:grpSp>
        <p:nvGrpSpPr>
          <p:cNvPr id="107" name="Group 106">
            <a:extLst>
              <a:ext uri="{FF2B5EF4-FFF2-40B4-BE49-F238E27FC236}">
                <a16:creationId xmlns:a16="http://schemas.microsoft.com/office/drawing/2014/main" id="{5B02AE0F-EBDF-401C-BD71-0B15C069881F}"/>
              </a:ext>
            </a:extLst>
          </p:cNvPr>
          <p:cNvGrpSpPr/>
          <p:nvPr/>
        </p:nvGrpSpPr>
        <p:grpSpPr>
          <a:xfrm>
            <a:off x="7923641" y="5105521"/>
            <a:ext cx="6044610" cy="677108"/>
            <a:chOff x="4019386" y="6020769"/>
            <a:chExt cx="1761761" cy="451288"/>
          </a:xfrm>
        </p:grpSpPr>
        <p:cxnSp>
          <p:nvCxnSpPr>
            <p:cNvPr id="108" name="Elbow Connector 18">
              <a:extLst>
                <a:ext uri="{FF2B5EF4-FFF2-40B4-BE49-F238E27FC236}">
                  <a16:creationId xmlns:a16="http://schemas.microsoft.com/office/drawing/2014/main" id="{87B5B6AC-6490-4ED4-95D5-4DA454F715AA}"/>
                </a:ext>
              </a:extLst>
            </p:cNvPr>
            <p:cNvCxnSpPr>
              <a:cxnSpLocks/>
            </p:cNvCxnSpPr>
            <p:nvPr/>
          </p:nvCxnSpPr>
          <p:spPr>
            <a:xfrm flipH="1">
              <a:off x="4019386" y="6235183"/>
              <a:ext cx="340679"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B278474-6892-4ED8-864F-1DB17CF8B57E}"/>
                </a:ext>
              </a:extLst>
            </p:cNvPr>
            <p:cNvSpPr/>
            <p:nvPr/>
          </p:nvSpPr>
          <p:spPr>
            <a:xfrm>
              <a:off x="4459953" y="6020769"/>
              <a:ext cx="1321194"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4 - Autogenerate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Schemas from MySQL Database</a:t>
              </a:r>
            </a:p>
          </p:txBody>
        </p:sp>
      </p:grpSp>
      <p:grpSp>
        <p:nvGrpSpPr>
          <p:cNvPr id="112" name="Group 111">
            <a:extLst>
              <a:ext uri="{FF2B5EF4-FFF2-40B4-BE49-F238E27FC236}">
                <a16:creationId xmlns:a16="http://schemas.microsoft.com/office/drawing/2014/main" id="{C2A2E4C4-368C-49EF-86D8-BE2D30BC08EA}"/>
              </a:ext>
            </a:extLst>
          </p:cNvPr>
          <p:cNvGrpSpPr/>
          <p:nvPr/>
        </p:nvGrpSpPr>
        <p:grpSpPr>
          <a:xfrm>
            <a:off x="9128081" y="3899114"/>
            <a:ext cx="6174983" cy="677109"/>
            <a:chOff x="4019386" y="6020820"/>
            <a:chExt cx="2527794" cy="451289"/>
          </a:xfrm>
        </p:grpSpPr>
        <p:cxnSp>
          <p:nvCxnSpPr>
            <p:cNvPr id="113" name="Elbow Connector 18">
              <a:extLst>
                <a:ext uri="{FF2B5EF4-FFF2-40B4-BE49-F238E27FC236}">
                  <a16:creationId xmlns:a16="http://schemas.microsoft.com/office/drawing/2014/main" id="{5CE8D1D9-9F7A-4B8E-BA2F-2DEB9F16EC14}"/>
                </a:ext>
              </a:extLst>
            </p:cNvPr>
            <p:cNvCxnSpPr>
              <a:cxnSpLocks/>
            </p:cNvCxnSpPr>
            <p:nvPr/>
          </p:nvCxnSpPr>
          <p:spPr>
            <a:xfrm flipH="1">
              <a:off x="4019386" y="6235183"/>
              <a:ext cx="329870"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C0C8A851-329D-40E8-BD00-5032CFA7A0AB}"/>
                </a:ext>
              </a:extLst>
            </p:cNvPr>
            <p:cNvSpPr/>
            <p:nvPr/>
          </p:nvSpPr>
          <p:spPr>
            <a:xfrm>
              <a:off x="4506685" y="6020820"/>
              <a:ext cx="2040495" cy="451289"/>
            </a:xfrm>
            <a:prstGeom prst="rect">
              <a:avLst/>
            </a:prstGeom>
          </p:spPr>
          <p:txBody>
            <a:bodyPr wrap="square" lIns="0" rIns="0" anchor="ctr">
              <a:spAutoFit/>
            </a:bodyPr>
            <a:lstStyle/>
            <a:p>
              <a:pPr algn="l" fontAlgn="base"/>
              <a:r>
                <a:rPr lang="en-US" sz="1900" b="1"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rPr>
                <a:t>5 - Create a composition of building blocks using @materializer</a:t>
              </a:r>
              <a:endParaRPr lang="en-US" sz="1900" b="0"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7" name="Group 116">
            <a:extLst>
              <a:ext uri="{FF2B5EF4-FFF2-40B4-BE49-F238E27FC236}">
                <a16:creationId xmlns:a16="http://schemas.microsoft.com/office/drawing/2014/main" id="{AD0D3CA0-BEC8-4C22-83F2-9AD44FEB458D}"/>
              </a:ext>
            </a:extLst>
          </p:cNvPr>
          <p:cNvGrpSpPr/>
          <p:nvPr/>
        </p:nvGrpSpPr>
        <p:grpSpPr>
          <a:xfrm>
            <a:off x="10273662" y="2871816"/>
            <a:ext cx="4777152" cy="677108"/>
            <a:chOff x="4019386" y="6032814"/>
            <a:chExt cx="3183939" cy="451288"/>
          </a:xfrm>
        </p:grpSpPr>
        <p:cxnSp>
          <p:nvCxnSpPr>
            <p:cNvPr id="118" name="Elbow Connector 18">
              <a:extLst>
                <a:ext uri="{FF2B5EF4-FFF2-40B4-BE49-F238E27FC236}">
                  <a16:creationId xmlns:a16="http://schemas.microsoft.com/office/drawing/2014/main" id="{8FECB739-5197-4418-A323-215A317891AA}"/>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199D851F-064B-4ADC-8AB5-D6508F689421}"/>
                </a:ext>
              </a:extLst>
            </p:cNvPr>
            <p:cNvSpPr/>
            <p:nvPr/>
          </p:nvSpPr>
          <p:spPr>
            <a:xfrm>
              <a:off x="4735054" y="6032814"/>
              <a:ext cx="2468271"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6 - Create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 in APIC</a:t>
              </a:r>
            </a:p>
          </p:txBody>
        </p:sp>
      </p:grpSp>
      <p:grpSp>
        <p:nvGrpSpPr>
          <p:cNvPr id="122" name="Group 121">
            <a:extLst>
              <a:ext uri="{FF2B5EF4-FFF2-40B4-BE49-F238E27FC236}">
                <a16:creationId xmlns:a16="http://schemas.microsoft.com/office/drawing/2014/main" id="{6CDBD19B-AD04-401A-B8E6-D168D570ECAD}"/>
              </a:ext>
            </a:extLst>
          </p:cNvPr>
          <p:cNvGrpSpPr/>
          <p:nvPr/>
        </p:nvGrpSpPr>
        <p:grpSpPr>
          <a:xfrm>
            <a:off x="11271221" y="1865593"/>
            <a:ext cx="4609912" cy="677108"/>
            <a:chOff x="4019386" y="6031564"/>
            <a:chExt cx="3072474" cy="451288"/>
          </a:xfrm>
        </p:grpSpPr>
        <p:cxnSp>
          <p:nvCxnSpPr>
            <p:cNvPr id="123" name="Elbow Connector 18">
              <a:extLst>
                <a:ext uri="{FF2B5EF4-FFF2-40B4-BE49-F238E27FC236}">
                  <a16:creationId xmlns:a16="http://schemas.microsoft.com/office/drawing/2014/main" id="{16D3F34C-271A-4F9E-8B2E-BFE18230F8D0}"/>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03CF80F-6E07-4AA1-A4F0-A0B6F6A5A653}"/>
                </a:ext>
              </a:extLst>
            </p:cNvPr>
            <p:cNvSpPr/>
            <p:nvPr/>
          </p:nvSpPr>
          <p:spPr>
            <a:xfrm>
              <a:off x="4798432" y="6031564"/>
              <a:ext cx="2293428"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7 - Edit and Test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a:t>
              </a:r>
            </a:p>
          </p:txBody>
        </p:sp>
      </p:grpSp>
      <p:sp>
        <p:nvSpPr>
          <p:cNvPr id="131" name="Rectangle 130">
            <a:extLst>
              <a:ext uri="{FF2B5EF4-FFF2-40B4-BE49-F238E27FC236}">
                <a16:creationId xmlns:a16="http://schemas.microsoft.com/office/drawing/2014/main" id="{AA5BA8D5-2241-49EA-88A6-60851F990712}"/>
              </a:ext>
            </a:extLst>
          </p:cNvPr>
          <p:cNvSpPr/>
          <p:nvPr/>
        </p:nvSpPr>
        <p:spPr>
          <a:xfrm>
            <a:off x="13414735" y="236182"/>
            <a:ext cx="2697624" cy="384721"/>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9 - Socialize your API</a:t>
            </a:r>
          </a:p>
        </p:txBody>
      </p:sp>
      <p:sp>
        <p:nvSpPr>
          <p:cNvPr id="134" name="Rectangle 133">
            <a:extLst>
              <a:ext uri="{FF2B5EF4-FFF2-40B4-BE49-F238E27FC236}">
                <a16:creationId xmlns:a16="http://schemas.microsoft.com/office/drawing/2014/main" id="{17925C86-CF2A-47AD-B816-29159F237115}"/>
              </a:ext>
            </a:extLst>
          </p:cNvPr>
          <p:cNvSpPr/>
          <p:nvPr/>
        </p:nvSpPr>
        <p:spPr>
          <a:xfrm>
            <a:off x="12932248" y="921303"/>
            <a:ext cx="3568993" cy="67710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8 - Create a Product and apply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RateLimits</a:t>
            </a:r>
            <a:endPar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37" name="Connector: Elbow 136">
            <a:extLst>
              <a:ext uri="{FF2B5EF4-FFF2-40B4-BE49-F238E27FC236}">
                <a16:creationId xmlns:a16="http://schemas.microsoft.com/office/drawing/2014/main" id="{37C4CD86-4042-45EC-87F4-4DA1CB8CA4A1}"/>
              </a:ext>
            </a:extLst>
          </p:cNvPr>
          <p:cNvCxnSpPr>
            <a:cxnSpLocks/>
          </p:cNvCxnSpPr>
          <p:nvPr/>
        </p:nvCxnSpPr>
        <p:spPr>
          <a:xfrm>
            <a:off x="12932248" y="470957"/>
            <a:ext cx="211214" cy="2485"/>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EEDEF947-4580-49E8-9171-3E3738D0D59D}"/>
              </a:ext>
            </a:extLst>
          </p:cNvPr>
          <p:cNvCxnSpPr>
            <a:cxnSpLocks/>
          </p:cNvCxnSpPr>
          <p:nvPr/>
        </p:nvCxnSpPr>
        <p:spPr>
          <a:xfrm flipV="1">
            <a:off x="12057115" y="1258664"/>
            <a:ext cx="521831" cy="2389"/>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B0F3E7E-65BF-43DE-B6C3-415B73A1044F}"/>
              </a:ext>
            </a:extLst>
          </p:cNvPr>
          <p:cNvGrpSpPr/>
          <p:nvPr/>
        </p:nvGrpSpPr>
        <p:grpSpPr>
          <a:xfrm>
            <a:off x="8947425" y="2098589"/>
            <a:ext cx="446171" cy="252420"/>
            <a:chOff x="4763" y="2390776"/>
            <a:chExt cx="1557337" cy="881061"/>
          </a:xfrm>
          <a:solidFill>
            <a:schemeClr val="tx1">
              <a:lumMod val="75000"/>
              <a:lumOff val="25000"/>
            </a:schemeClr>
          </a:solidFill>
        </p:grpSpPr>
        <p:sp>
          <p:nvSpPr>
            <p:cNvPr id="144" name="Freeform 5">
              <a:extLst>
                <a:ext uri="{FF2B5EF4-FFF2-40B4-BE49-F238E27FC236}">
                  <a16:creationId xmlns:a16="http://schemas.microsoft.com/office/drawing/2014/main" id="{1AF48562-5C5B-4F63-AA98-7327832C1E3A}"/>
                </a:ext>
              </a:extLst>
            </p:cNvPr>
            <p:cNvSpPr>
              <a:spLocks noEditPoints="1"/>
            </p:cNvSpPr>
            <p:nvPr/>
          </p:nvSpPr>
          <p:spPr bwMode="auto">
            <a:xfrm>
              <a:off x="454025" y="2911475"/>
              <a:ext cx="663575" cy="360362"/>
            </a:xfrm>
            <a:custGeom>
              <a:avLst/>
              <a:gdLst>
                <a:gd name="T0" fmla="*/ 513 w 655"/>
                <a:gd name="T1" fmla="*/ 33 h 355"/>
                <a:gd name="T2" fmla="*/ 383 w 655"/>
                <a:gd name="T3" fmla="*/ 0 h 355"/>
                <a:gd name="T4" fmla="*/ 271 w 655"/>
                <a:gd name="T5" fmla="*/ 0 h 355"/>
                <a:gd name="T6" fmla="*/ 138 w 655"/>
                <a:gd name="T7" fmla="*/ 35 h 355"/>
                <a:gd name="T8" fmla="*/ 0 w 655"/>
                <a:gd name="T9" fmla="*/ 272 h 355"/>
                <a:gd name="T10" fmla="*/ 0 w 655"/>
                <a:gd name="T11" fmla="*/ 355 h 355"/>
                <a:gd name="T12" fmla="*/ 655 w 655"/>
                <a:gd name="T13" fmla="*/ 355 h 355"/>
                <a:gd name="T14" fmla="*/ 655 w 655"/>
                <a:gd name="T15" fmla="*/ 272 h 355"/>
                <a:gd name="T16" fmla="*/ 513 w 655"/>
                <a:gd name="T17" fmla="*/ 33 h 355"/>
                <a:gd name="T18" fmla="*/ 513 w 655"/>
                <a:gd name="T19" fmla="*/ 33 h 355"/>
                <a:gd name="T20" fmla="*/ 513 w 655"/>
                <a:gd name="T21" fmla="*/ 3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5" h="355">
                  <a:moveTo>
                    <a:pt x="513" y="33"/>
                  </a:moveTo>
                  <a:cubicBezTo>
                    <a:pt x="475" y="12"/>
                    <a:pt x="430" y="0"/>
                    <a:pt x="383" y="0"/>
                  </a:cubicBezTo>
                  <a:cubicBezTo>
                    <a:pt x="271" y="0"/>
                    <a:pt x="271" y="0"/>
                    <a:pt x="271" y="0"/>
                  </a:cubicBezTo>
                  <a:cubicBezTo>
                    <a:pt x="223" y="0"/>
                    <a:pt x="178" y="12"/>
                    <a:pt x="138" y="35"/>
                  </a:cubicBezTo>
                  <a:cubicBezTo>
                    <a:pt x="55" y="81"/>
                    <a:pt x="0" y="170"/>
                    <a:pt x="0" y="272"/>
                  </a:cubicBezTo>
                  <a:cubicBezTo>
                    <a:pt x="0" y="355"/>
                    <a:pt x="0" y="355"/>
                    <a:pt x="0" y="355"/>
                  </a:cubicBezTo>
                  <a:cubicBezTo>
                    <a:pt x="655" y="355"/>
                    <a:pt x="655" y="355"/>
                    <a:pt x="655" y="355"/>
                  </a:cubicBezTo>
                  <a:cubicBezTo>
                    <a:pt x="655" y="272"/>
                    <a:pt x="655" y="272"/>
                    <a:pt x="655" y="272"/>
                  </a:cubicBezTo>
                  <a:cubicBezTo>
                    <a:pt x="655" y="169"/>
                    <a:pt x="598" y="79"/>
                    <a:pt x="513" y="33"/>
                  </a:cubicBezTo>
                  <a:close/>
                  <a:moveTo>
                    <a:pt x="513" y="33"/>
                  </a:moveTo>
                  <a:cubicBezTo>
                    <a:pt x="513" y="33"/>
                    <a:pt x="513" y="33"/>
                    <a:pt x="513" y="33"/>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5" name="Freeform 6">
              <a:extLst>
                <a:ext uri="{FF2B5EF4-FFF2-40B4-BE49-F238E27FC236}">
                  <a16:creationId xmlns:a16="http://schemas.microsoft.com/office/drawing/2014/main" id="{54A50969-9FD9-4E18-AFB2-C6C4DC469BE1}"/>
                </a:ext>
              </a:extLst>
            </p:cNvPr>
            <p:cNvSpPr>
              <a:spLocks noEditPoints="1"/>
            </p:cNvSpPr>
            <p:nvPr/>
          </p:nvSpPr>
          <p:spPr bwMode="auto">
            <a:xfrm>
              <a:off x="1044575" y="2835275"/>
              <a:ext cx="517525" cy="392112"/>
            </a:xfrm>
            <a:custGeom>
              <a:avLst/>
              <a:gdLst>
                <a:gd name="T0" fmla="*/ 240 w 511"/>
                <a:gd name="T1" fmla="*/ 0 h 386"/>
                <a:gd name="T2" fmla="*/ 147 w 511"/>
                <a:gd name="T3" fmla="*/ 0 h 386"/>
                <a:gd name="T4" fmla="*/ 0 w 511"/>
                <a:gd name="T5" fmla="*/ 44 h 386"/>
                <a:gd name="T6" fmla="*/ 57 w 511"/>
                <a:gd name="T7" fmla="*/ 91 h 386"/>
                <a:gd name="T8" fmla="*/ 163 w 511"/>
                <a:gd name="T9" fmla="*/ 347 h 386"/>
                <a:gd name="T10" fmla="*/ 163 w 511"/>
                <a:gd name="T11" fmla="*/ 386 h 386"/>
                <a:gd name="T12" fmla="*/ 511 w 511"/>
                <a:gd name="T13" fmla="*/ 386 h 386"/>
                <a:gd name="T14" fmla="*/ 511 w 511"/>
                <a:gd name="T15" fmla="*/ 271 h 386"/>
                <a:gd name="T16" fmla="*/ 240 w 511"/>
                <a:gd name="T17" fmla="*/ 0 h 386"/>
                <a:gd name="T18" fmla="*/ 240 w 511"/>
                <a:gd name="T19" fmla="*/ 0 h 386"/>
                <a:gd name="T20" fmla="*/ 240 w 511"/>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386">
                  <a:moveTo>
                    <a:pt x="240" y="0"/>
                  </a:moveTo>
                  <a:cubicBezTo>
                    <a:pt x="147" y="0"/>
                    <a:pt x="147" y="0"/>
                    <a:pt x="147" y="0"/>
                  </a:cubicBezTo>
                  <a:cubicBezTo>
                    <a:pt x="93" y="0"/>
                    <a:pt x="42" y="16"/>
                    <a:pt x="0" y="44"/>
                  </a:cubicBezTo>
                  <a:cubicBezTo>
                    <a:pt x="20" y="57"/>
                    <a:pt x="39" y="73"/>
                    <a:pt x="57" y="91"/>
                  </a:cubicBezTo>
                  <a:cubicBezTo>
                    <a:pt x="125" y="159"/>
                    <a:pt x="163" y="250"/>
                    <a:pt x="163" y="347"/>
                  </a:cubicBezTo>
                  <a:cubicBezTo>
                    <a:pt x="163" y="386"/>
                    <a:pt x="163" y="386"/>
                    <a:pt x="163" y="386"/>
                  </a:cubicBezTo>
                  <a:cubicBezTo>
                    <a:pt x="511" y="386"/>
                    <a:pt x="511" y="386"/>
                    <a:pt x="511" y="386"/>
                  </a:cubicBezTo>
                  <a:cubicBezTo>
                    <a:pt x="511" y="271"/>
                    <a:pt x="511" y="271"/>
                    <a:pt x="511" y="271"/>
                  </a:cubicBezTo>
                  <a:cubicBezTo>
                    <a:pt x="511" y="122"/>
                    <a:pt x="389" y="0"/>
                    <a:pt x="240" y="0"/>
                  </a:cubicBezTo>
                  <a:close/>
                  <a:moveTo>
                    <a:pt x="240" y="0"/>
                  </a:moveTo>
                  <a:cubicBezTo>
                    <a:pt x="240" y="0"/>
                    <a:pt x="240" y="0"/>
                    <a:pt x="24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6" name="Freeform 7">
              <a:extLst>
                <a:ext uri="{FF2B5EF4-FFF2-40B4-BE49-F238E27FC236}">
                  <a16:creationId xmlns:a16="http://schemas.microsoft.com/office/drawing/2014/main" id="{F468D467-CF6C-4712-A96D-D3D02E8927ED}"/>
                </a:ext>
              </a:extLst>
            </p:cNvPr>
            <p:cNvSpPr>
              <a:spLocks noEditPoints="1"/>
            </p:cNvSpPr>
            <p:nvPr/>
          </p:nvSpPr>
          <p:spPr bwMode="auto">
            <a:xfrm>
              <a:off x="4763" y="2835275"/>
              <a:ext cx="520700" cy="392112"/>
            </a:xfrm>
            <a:custGeom>
              <a:avLst/>
              <a:gdLst>
                <a:gd name="T0" fmla="*/ 364 w 514"/>
                <a:gd name="T1" fmla="*/ 0 h 386"/>
                <a:gd name="T2" fmla="*/ 271 w 514"/>
                <a:gd name="T3" fmla="*/ 0 h 386"/>
                <a:gd name="T4" fmla="*/ 0 w 514"/>
                <a:gd name="T5" fmla="*/ 271 h 386"/>
                <a:gd name="T6" fmla="*/ 0 w 514"/>
                <a:gd name="T7" fmla="*/ 386 h 386"/>
                <a:gd name="T8" fmla="*/ 353 w 514"/>
                <a:gd name="T9" fmla="*/ 386 h 386"/>
                <a:gd name="T10" fmla="*/ 353 w 514"/>
                <a:gd name="T11" fmla="*/ 347 h 386"/>
                <a:gd name="T12" fmla="*/ 459 w 514"/>
                <a:gd name="T13" fmla="*/ 91 h 386"/>
                <a:gd name="T14" fmla="*/ 514 w 514"/>
                <a:gd name="T15" fmla="*/ 46 h 386"/>
                <a:gd name="T16" fmla="*/ 364 w 514"/>
                <a:gd name="T17" fmla="*/ 0 h 386"/>
                <a:gd name="T18" fmla="*/ 364 w 514"/>
                <a:gd name="T19" fmla="*/ 0 h 386"/>
                <a:gd name="T20" fmla="*/ 364 w 514"/>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386">
                  <a:moveTo>
                    <a:pt x="364" y="0"/>
                  </a:moveTo>
                  <a:cubicBezTo>
                    <a:pt x="271" y="0"/>
                    <a:pt x="271" y="0"/>
                    <a:pt x="271" y="0"/>
                  </a:cubicBezTo>
                  <a:cubicBezTo>
                    <a:pt x="122" y="0"/>
                    <a:pt x="0" y="122"/>
                    <a:pt x="0" y="271"/>
                  </a:cubicBezTo>
                  <a:cubicBezTo>
                    <a:pt x="0" y="386"/>
                    <a:pt x="0" y="386"/>
                    <a:pt x="0" y="386"/>
                  </a:cubicBezTo>
                  <a:cubicBezTo>
                    <a:pt x="353" y="386"/>
                    <a:pt x="353" y="386"/>
                    <a:pt x="353" y="386"/>
                  </a:cubicBezTo>
                  <a:cubicBezTo>
                    <a:pt x="353" y="347"/>
                    <a:pt x="353" y="347"/>
                    <a:pt x="353" y="347"/>
                  </a:cubicBezTo>
                  <a:cubicBezTo>
                    <a:pt x="353" y="250"/>
                    <a:pt x="390" y="159"/>
                    <a:pt x="459" y="91"/>
                  </a:cubicBezTo>
                  <a:cubicBezTo>
                    <a:pt x="476" y="74"/>
                    <a:pt x="494" y="59"/>
                    <a:pt x="514" y="46"/>
                  </a:cubicBezTo>
                  <a:cubicBezTo>
                    <a:pt x="471" y="17"/>
                    <a:pt x="419" y="0"/>
                    <a:pt x="364" y="0"/>
                  </a:cubicBezTo>
                  <a:close/>
                  <a:moveTo>
                    <a:pt x="364" y="0"/>
                  </a:moveTo>
                  <a:cubicBezTo>
                    <a:pt x="364" y="0"/>
                    <a:pt x="364" y="0"/>
                    <a:pt x="364"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7" name="Freeform 8">
              <a:extLst>
                <a:ext uri="{FF2B5EF4-FFF2-40B4-BE49-F238E27FC236}">
                  <a16:creationId xmlns:a16="http://schemas.microsoft.com/office/drawing/2014/main" id="{40223FE5-9E26-4DE5-8ADD-415890ADB02D}"/>
                </a:ext>
              </a:extLst>
            </p:cNvPr>
            <p:cNvSpPr>
              <a:spLocks noEditPoints="1"/>
            </p:cNvSpPr>
            <p:nvPr/>
          </p:nvSpPr>
          <p:spPr bwMode="auto">
            <a:xfrm>
              <a:off x="1054100" y="2422525"/>
              <a:ext cx="371475" cy="390525"/>
            </a:xfrm>
            <a:custGeom>
              <a:avLst/>
              <a:gdLst>
                <a:gd name="T0" fmla="*/ 183 w 367"/>
                <a:gd name="T1" fmla="*/ 0 h 385"/>
                <a:gd name="T2" fmla="*/ 182 w 367"/>
                <a:gd name="T3" fmla="*/ 0 h 385"/>
                <a:gd name="T4" fmla="*/ 1 w 367"/>
                <a:gd name="T5" fmla="*/ 194 h 385"/>
                <a:gd name="T6" fmla="*/ 184 w 367"/>
                <a:gd name="T7" fmla="*/ 385 h 385"/>
                <a:gd name="T8" fmla="*/ 185 w 367"/>
                <a:gd name="T9" fmla="*/ 385 h 385"/>
                <a:gd name="T10" fmla="*/ 315 w 367"/>
                <a:gd name="T11" fmla="*/ 326 h 385"/>
                <a:gd name="T12" fmla="*/ 366 w 367"/>
                <a:gd name="T13" fmla="*/ 191 h 385"/>
                <a:gd name="T14" fmla="*/ 183 w 367"/>
                <a:gd name="T15" fmla="*/ 0 h 385"/>
                <a:gd name="T16" fmla="*/ 183 w 367"/>
                <a:gd name="T17" fmla="*/ 0 h 385"/>
                <a:gd name="T18" fmla="*/ 183 w 367"/>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5" y="384"/>
                    <a:pt x="281" y="364"/>
                    <a:pt x="315" y="326"/>
                  </a:cubicBezTo>
                  <a:cubicBezTo>
                    <a:pt x="348" y="290"/>
                    <a:pt x="367"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8" name="Freeform 9">
              <a:extLst>
                <a:ext uri="{FF2B5EF4-FFF2-40B4-BE49-F238E27FC236}">
                  <a16:creationId xmlns:a16="http://schemas.microsoft.com/office/drawing/2014/main" id="{E43FA9D0-AD68-4274-8F39-C8066DB686D7}"/>
                </a:ext>
              </a:extLst>
            </p:cNvPr>
            <p:cNvSpPr>
              <a:spLocks noEditPoints="1"/>
            </p:cNvSpPr>
            <p:nvPr/>
          </p:nvSpPr>
          <p:spPr bwMode="auto">
            <a:xfrm>
              <a:off x="141288" y="2422525"/>
              <a:ext cx="369887" cy="390525"/>
            </a:xfrm>
            <a:custGeom>
              <a:avLst/>
              <a:gdLst>
                <a:gd name="T0" fmla="*/ 183 w 366"/>
                <a:gd name="T1" fmla="*/ 0 h 385"/>
                <a:gd name="T2" fmla="*/ 182 w 366"/>
                <a:gd name="T3" fmla="*/ 0 h 385"/>
                <a:gd name="T4" fmla="*/ 1 w 366"/>
                <a:gd name="T5" fmla="*/ 194 h 385"/>
                <a:gd name="T6" fmla="*/ 184 w 366"/>
                <a:gd name="T7" fmla="*/ 385 h 385"/>
                <a:gd name="T8" fmla="*/ 185 w 366"/>
                <a:gd name="T9" fmla="*/ 385 h 385"/>
                <a:gd name="T10" fmla="*/ 315 w 366"/>
                <a:gd name="T11" fmla="*/ 326 h 385"/>
                <a:gd name="T12" fmla="*/ 366 w 366"/>
                <a:gd name="T13" fmla="*/ 191 h 385"/>
                <a:gd name="T14" fmla="*/ 183 w 366"/>
                <a:gd name="T15" fmla="*/ 0 h 385"/>
                <a:gd name="T16" fmla="*/ 183 w 366"/>
                <a:gd name="T17" fmla="*/ 0 h 385"/>
                <a:gd name="T18" fmla="*/ 183 w 366"/>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4" y="384"/>
                    <a:pt x="280" y="364"/>
                    <a:pt x="315" y="326"/>
                  </a:cubicBezTo>
                  <a:cubicBezTo>
                    <a:pt x="348" y="290"/>
                    <a:pt x="366"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9" name="Freeform 10">
              <a:extLst>
                <a:ext uri="{FF2B5EF4-FFF2-40B4-BE49-F238E27FC236}">
                  <a16:creationId xmlns:a16="http://schemas.microsoft.com/office/drawing/2014/main" id="{382F1B3C-FC96-491B-9F0F-076B168F8BFF}"/>
                </a:ext>
              </a:extLst>
            </p:cNvPr>
            <p:cNvSpPr>
              <a:spLocks noEditPoints="1"/>
            </p:cNvSpPr>
            <p:nvPr/>
          </p:nvSpPr>
          <p:spPr bwMode="auto">
            <a:xfrm>
              <a:off x="573088" y="2390776"/>
              <a:ext cx="427037" cy="452437"/>
            </a:xfrm>
            <a:custGeom>
              <a:avLst/>
              <a:gdLst>
                <a:gd name="T0" fmla="*/ 210 w 421"/>
                <a:gd name="T1" fmla="*/ 0 h 445"/>
                <a:gd name="T2" fmla="*/ 0 w 421"/>
                <a:gd name="T3" fmla="*/ 222 h 445"/>
                <a:gd name="T4" fmla="*/ 120 w 421"/>
                <a:gd name="T5" fmla="*/ 423 h 445"/>
                <a:gd name="T6" fmla="*/ 210 w 421"/>
                <a:gd name="T7" fmla="*/ 445 h 445"/>
                <a:gd name="T8" fmla="*/ 300 w 421"/>
                <a:gd name="T9" fmla="*/ 423 h 445"/>
                <a:gd name="T10" fmla="*/ 421 w 421"/>
                <a:gd name="T11" fmla="*/ 222 h 445"/>
                <a:gd name="T12" fmla="*/ 210 w 421"/>
                <a:gd name="T13" fmla="*/ 0 h 445"/>
                <a:gd name="T14" fmla="*/ 210 w 421"/>
                <a:gd name="T15" fmla="*/ 0 h 445"/>
                <a:gd name="T16" fmla="*/ 210 w 421"/>
                <a:gd name="T17"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445">
                  <a:moveTo>
                    <a:pt x="210" y="0"/>
                  </a:moveTo>
                  <a:cubicBezTo>
                    <a:pt x="94" y="0"/>
                    <a:pt x="0" y="100"/>
                    <a:pt x="0" y="222"/>
                  </a:cubicBezTo>
                  <a:cubicBezTo>
                    <a:pt x="0" y="311"/>
                    <a:pt x="49" y="388"/>
                    <a:pt x="120" y="423"/>
                  </a:cubicBezTo>
                  <a:cubicBezTo>
                    <a:pt x="148" y="437"/>
                    <a:pt x="178" y="445"/>
                    <a:pt x="210" y="445"/>
                  </a:cubicBezTo>
                  <a:cubicBezTo>
                    <a:pt x="242" y="445"/>
                    <a:pt x="273" y="437"/>
                    <a:pt x="300" y="423"/>
                  </a:cubicBezTo>
                  <a:cubicBezTo>
                    <a:pt x="371" y="388"/>
                    <a:pt x="421" y="311"/>
                    <a:pt x="421" y="222"/>
                  </a:cubicBezTo>
                  <a:cubicBezTo>
                    <a:pt x="421" y="100"/>
                    <a:pt x="326" y="0"/>
                    <a:pt x="210" y="0"/>
                  </a:cubicBezTo>
                  <a:close/>
                  <a:moveTo>
                    <a:pt x="210" y="0"/>
                  </a:moveTo>
                  <a:cubicBezTo>
                    <a:pt x="210" y="0"/>
                    <a:pt x="210" y="0"/>
                    <a:pt x="21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58" name="Group 157">
            <a:extLst>
              <a:ext uri="{FF2B5EF4-FFF2-40B4-BE49-F238E27FC236}">
                <a16:creationId xmlns:a16="http://schemas.microsoft.com/office/drawing/2014/main" id="{FFECCE39-FDAD-4D78-B3C4-AD6F10D27DB0}"/>
              </a:ext>
            </a:extLst>
          </p:cNvPr>
          <p:cNvGrpSpPr/>
          <p:nvPr/>
        </p:nvGrpSpPr>
        <p:grpSpPr>
          <a:xfrm>
            <a:off x="10168052" y="1220031"/>
            <a:ext cx="255971" cy="225096"/>
            <a:chOff x="-192087" y="2485914"/>
            <a:chExt cx="1798150" cy="1581261"/>
          </a:xfrm>
          <a:solidFill>
            <a:schemeClr val="tx1">
              <a:lumMod val="75000"/>
              <a:lumOff val="25000"/>
            </a:schemeClr>
          </a:solidFill>
        </p:grpSpPr>
        <p:sp>
          <p:nvSpPr>
            <p:cNvPr id="154" name="Rectangle 14">
              <a:extLst>
                <a:ext uri="{FF2B5EF4-FFF2-40B4-BE49-F238E27FC236}">
                  <a16:creationId xmlns:a16="http://schemas.microsoft.com/office/drawing/2014/main" id="{1C2D1129-B9A8-48DA-A428-EC006CCA3B2A}"/>
                </a:ext>
              </a:extLst>
            </p:cNvPr>
            <p:cNvSpPr>
              <a:spLocks noChangeArrowheads="1"/>
            </p:cNvSpPr>
            <p:nvPr/>
          </p:nvSpPr>
          <p:spPr bwMode="auto">
            <a:xfrm>
              <a:off x="549396" y="3328897"/>
              <a:ext cx="315184" cy="105774"/>
            </a:xfrm>
            <a:prstGeom prst="rect">
              <a:avLst/>
            </a:prstGeom>
            <a:grpFill/>
            <a:ln w="9525">
              <a:noFill/>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5" name="Freeform 15">
              <a:extLst>
                <a:ext uri="{FF2B5EF4-FFF2-40B4-BE49-F238E27FC236}">
                  <a16:creationId xmlns:a16="http://schemas.microsoft.com/office/drawing/2014/main" id="{0C32336E-8077-4005-AA69-4557E07914BB}"/>
                </a:ext>
              </a:extLst>
            </p:cNvPr>
            <p:cNvSpPr>
              <a:spLocks noEditPoints="1"/>
            </p:cNvSpPr>
            <p:nvPr/>
          </p:nvSpPr>
          <p:spPr bwMode="auto">
            <a:xfrm>
              <a:off x="-192087" y="2757293"/>
              <a:ext cx="1798150" cy="1309882"/>
            </a:xfrm>
            <a:custGeom>
              <a:avLst/>
              <a:gdLst>
                <a:gd name="T0" fmla="*/ 1246 w 1536"/>
                <a:gd name="T1" fmla="*/ 578 h 1118"/>
                <a:gd name="T2" fmla="*/ 993 w 1536"/>
                <a:gd name="T3" fmla="*/ 578 h 1118"/>
                <a:gd name="T4" fmla="*/ 993 w 1536"/>
                <a:gd name="T5" fmla="*/ 623 h 1118"/>
                <a:gd name="T6" fmla="*/ 948 w 1536"/>
                <a:gd name="T7" fmla="*/ 668 h 1118"/>
                <a:gd name="T8" fmla="*/ 588 w 1536"/>
                <a:gd name="T9" fmla="*/ 668 h 1118"/>
                <a:gd name="T10" fmla="*/ 543 w 1536"/>
                <a:gd name="T11" fmla="*/ 623 h 1118"/>
                <a:gd name="T12" fmla="*/ 543 w 1536"/>
                <a:gd name="T13" fmla="*/ 578 h 1118"/>
                <a:gd name="T14" fmla="*/ 290 w 1536"/>
                <a:gd name="T15" fmla="*/ 578 h 1118"/>
                <a:gd name="T16" fmla="*/ 162 w 1536"/>
                <a:gd name="T17" fmla="*/ 486 h 1118"/>
                <a:gd name="T18" fmla="*/ 0 w 1536"/>
                <a:gd name="T19" fmla="*/ 0 h 1118"/>
                <a:gd name="T20" fmla="*/ 0 w 1536"/>
                <a:gd name="T21" fmla="*/ 983 h 1118"/>
                <a:gd name="T22" fmla="*/ 135 w 1536"/>
                <a:gd name="T23" fmla="*/ 1118 h 1118"/>
                <a:gd name="T24" fmla="*/ 1401 w 1536"/>
                <a:gd name="T25" fmla="*/ 1118 h 1118"/>
                <a:gd name="T26" fmla="*/ 1536 w 1536"/>
                <a:gd name="T27" fmla="*/ 983 h 1118"/>
                <a:gd name="T28" fmla="*/ 1536 w 1536"/>
                <a:gd name="T29" fmla="*/ 0 h 1118"/>
                <a:gd name="T30" fmla="*/ 1374 w 1536"/>
                <a:gd name="T31" fmla="*/ 486 h 1118"/>
                <a:gd name="T32" fmla="*/ 1246 w 1536"/>
                <a:gd name="T33" fmla="*/ 578 h 1118"/>
                <a:gd name="T34" fmla="*/ 1246 w 1536"/>
                <a:gd name="T35" fmla="*/ 578 h 1118"/>
                <a:gd name="T36" fmla="*/ 1246 w 1536"/>
                <a:gd name="T37" fmla="*/ 578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6" h="1118">
                  <a:moveTo>
                    <a:pt x="1246" y="578"/>
                  </a:moveTo>
                  <a:cubicBezTo>
                    <a:pt x="993" y="578"/>
                    <a:pt x="993" y="578"/>
                    <a:pt x="993" y="578"/>
                  </a:cubicBezTo>
                  <a:cubicBezTo>
                    <a:pt x="993" y="623"/>
                    <a:pt x="993" y="623"/>
                    <a:pt x="993" y="623"/>
                  </a:cubicBezTo>
                  <a:cubicBezTo>
                    <a:pt x="993" y="648"/>
                    <a:pt x="973" y="668"/>
                    <a:pt x="948" y="668"/>
                  </a:cubicBezTo>
                  <a:cubicBezTo>
                    <a:pt x="588" y="668"/>
                    <a:pt x="588" y="668"/>
                    <a:pt x="588" y="668"/>
                  </a:cubicBezTo>
                  <a:cubicBezTo>
                    <a:pt x="563" y="668"/>
                    <a:pt x="543" y="648"/>
                    <a:pt x="543" y="623"/>
                  </a:cubicBezTo>
                  <a:cubicBezTo>
                    <a:pt x="543" y="578"/>
                    <a:pt x="543" y="578"/>
                    <a:pt x="543" y="578"/>
                  </a:cubicBezTo>
                  <a:cubicBezTo>
                    <a:pt x="290" y="578"/>
                    <a:pt x="290" y="578"/>
                    <a:pt x="290" y="578"/>
                  </a:cubicBezTo>
                  <a:cubicBezTo>
                    <a:pt x="232" y="578"/>
                    <a:pt x="180" y="541"/>
                    <a:pt x="162" y="486"/>
                  </a:cubicBezTo>
                  <a:cubicBezTo>
                    <a:pt x="0" y="0"/>
                    <a:pt x="0" y="0"/>
                    <a:pt x="0" y="0"/>
                  </a:cubicBezTo>
                  <a:cubicBezTo>
                    <a:pt x="0" y="983"/>
                    <a:pt x="0" y="983"/>
                    <a:pt x="0" y="983"/>
                  </a:cubicBezTo>
                  <a:cubicBezTo>
                    <a:pt x="0" y="1057"/>
                    <a:pt x="61" y="1118"/>
                    <a:pt x="135" y="1118"/>
                  </a:cubicBezTo>
                  <a:cubicBezTo>
                    <a:pt x="1401" y="1118"/>
                    <a:pt x="1401" y="1118"/>
                    <a:pt x="1401" y="1118"/>
                  </a:cubicBezTo>
                  <a:cubicBezTo>
                    <a:pt x="1475" y="1118"/>
                    <a:pt x="1536" y="1057"/>
                    <a:pt x="1536" y="983"/>
                  </a:cubicBezTo>
                  <a:cubicBezTo>
                    <a:pt x="1536" y="0"/>
                    <a:pt x="1536" y="0"/>
                    <a:pt x="1536" y="0"/>
                  </a:cubicBezTo>
                  <a:cubicBezTo>
                    <a:pt x="1374" y="486"/>
                    <a:pt x="1374" y="486"/>
                    <a:pt x="1374" y="486"/>
                  </a:cubicBezTo>
                  <a:cubicBezTo>
                    <a:pt x="1356" y="541"/>
                    <a:pt x="1304" y="578"/>
                    <a:pt x="1246" y="578"/>
                  </a:cubicBezTo>
                  <a:close/>
                  <a:moveTo>
                    <a:pt x="1246" y="578"/>
                  </a:moveTo>
                  <a:cubicBezTo>
                    <a:pt x="1246" y="578"/>
                    <a:pt x="1246" y="578"/>
                    <a:pt x="1246" y="57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6" name="Freeform 16">
              <a:extLst>
                <a:ext uri="{FF2B5EF4-FFF2-40B4-BE49-F238E27FC236}">
                  <a16:creationId xmlns:a16="http://schemas.microsoft.com/office/drawing/2014/main" id="{05CF2DDC-0BF9-4273-BF2A-9369A11DFCFA}"/>
                </a:ext>
              </a:extLst>
            </p:cNvPr>
            <p:cNvSpPr>
              <a:spLocks noEditPoints="1"/>
            </p:cNvSpPr>
            <p:nvPr/>
          </p:nvSpPr>
          <p:spPr bwMode="auto">
            <a:xfrm>
              <a:off x="-102340" y="2485914"/>
              <a:ext cx="1618656" cy="842983"/>
            </a:xfrm>
            <a:custGeom>
              <a:avLst/>
              <a:gdLst>
                <a:gd name="T0" fmla="*/ 871 w 1382"/>
                <a:gd name="T1" fmla="*/ 0 h 720"/>
                <a:gd name="T2" fmla="*/ 511 w 1382"/>
                <a:gd name="T3" fmla="*/ 0 h 720"/>
                <a:gd name="T4" fmla="*/ 376 w 1382"/>
                <a:gd name="T5" fmla="*/ 135 h 720"/>
                <a:gd name="T6" fmla="*/ 376 w 1382"/>
                <a:gd name="T7" fmla="*/ 180 h 720"/>
                <a:gd name="T8" fmla="*/ 0 w 1382"/>
                <a:gd name="T9" fmla="*/ 180 h 720"/>
                <a:gd name="T10" fmla="*/ 170 w 1382"/>
                <a:gd name="T11" fmla="*/ 689 h 720"/>
                <a:gd name="T12" fmla="*/ 213 w 1382"/>
                <a:gd name="T13" fmla="*/ 720 h 720"/>
                <a:gd name="T14" fmla="*/ 466 w 1382"/>
                <a:gd name="T15" fmla="*/ 720 h 720"/>
                <a:gd name="T16" fmla="*/ 466 w 1382"/>
                <a:gd name="T17" fmla="*/ 675 h 720"/>
                <a:gd name="T18" fmla="*/ 511 w 1382"/>
                <a:gd name="T19" fmla="*/ 630 h 720"/>
                <a:gd name="T20" fmla="*/ 871 w 1382"/>
                <a:gd name="T21" fmla="*/ 630 h 720"/>
                <a:gd name="T22" fmla="*/ 916 w 1382"/>
                <a:gd name="T23" fmla="*/ 675 h 720"/>
                <a:gd name="T24" fmla="*/ 916 w 1382"/>
                <a:gd name="T25" fmla="*/ 720 h 720"/>
                <a:gd name="T26" fmla="*/ 1169 w 1382"/>
                <a:gd name="T27" fmla="*/ 720 h 720"/>
                <a:gd name="T28" fmla="*/ 1212 w 1382"/>
                <a:gd name="T29" fmla="*/ 689 h 720"/>
                <a:gd name="T30" fmla="*/ 1382 w 1382"/>
                <a:gd name="T31" fmla="*/ 180 h 720"/>
                <a:gd name="T32" fmla="*/ 1006 w 1382"/>
                <a:gd name="T33" fmla="*/ 180 h 720"/>
                <a:gd name="T34" fmla="*/ 1006 w 1382"/>
                <a:gd name="T35" fmla="*/ 135 h 720"/>
                <a:gd name="T36" fmla="*/ 871 w 1382"/>
                <a:gd name="T37" fmla="*/ 0 h 720"/>
                <a:gd name="T38" fmla="*/ 466 w 1382"/>
                <a:gd name="T39" fmla="*/ 180 h 720"/>
                <a:gd name="T40" fmla="*/ 466 w 1382"/>
                <a:gd name="T41" fmla="*/ 135 h 720"/>
                <a:gd name="T42" fmla="*/ 511 w 1382"/>
                <a:gd name="T43" fmla="*/ 90 h 720"/>
                <a:gd name="T44" fmla="*/ 871 w 1382"/>
                <a:gd name="T45" fmla="*/ 90 h 720"/>
                <a:gd name="T46" fmla="*/ 916 w 1382"/>
                <a:gd name="T47" fmla="*/ 135 h 720"/>
                <a:gd name="T48" fmla="*/ 916 w 1382"/>
                <a:gd name="T49" fmla="*/ 180 h 720"/>
                <a:gd name="T50" fmla="*/ 466 w 1382"/>
                <a:gd name="T51" fmla="*/ 180 h 720"/>
                <a:gd name="T52" fmla="*/ 466 w 1382"/>
                <a:gd name="T53" fmla="*/ 180 h 720"/>
                <a:gd name="T54" fmla="*/ 466 w 1382"/>
                <a:gd name="T55" fmla="*/ 18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2" h="720">
                  <a:moveTo>
                    <a:pt x="871" y="0"/>
                  </a:moveTo>
                  <a:cubicBezTo>
                    <a:pt x="511" y="0"/>
                    <a:pt x="511" y="0"/>
                    <a:pt x="511" y="0"/>
                  </a:cubicBezTo>
                  <a:cubicBezTo>
                    <a:pt x="437" y="0"/>
                    <a:pt x="376" y="61"/>
                    <a:pt x="376" y="135"/>
                  </a:cubicBezTo>
                  <a:cubicBezTo>
                    <a:pt x="376" y="180"/>
                    <a:pt x="376" y="180"/>
                    <a:pt x="376" y="180"/>
                  </a:cubicBezTo>
                  <a:cubicBezTo>
                    <a:pt x="0" y="180"/>
                    <a:pt x="0" y="180"/>
                    <a:pt x="0" y="180"/>
                  </a:cubicBezTo>
                  <a:cubicBezTo>
                    <a:pt x="170" y="689"/>
                    <a:pt x="170" y="689"/>
                    <a:pt x="170" y="689"/>
                  </a:cubicBezTo>
                  <a:cubicBezTo>
                    <a:pt x="176" y="708"/>
                    <a:pt x="193" y="720"/>
                    <a:pt x="213" y="720"/>
                  </a:cubicBezTo>
                  <a:cubicBezTo>
                    <a:pt x="466" y="720"/>
                    <a:pt x="466" y="720"/>
                    <a:pt x="466" y="720"/>
                  </a:cubicBezTo>
                  <a:cubicBezTo>
                    <a:pt x="466" y="675"/>
                    <a:pt x="466" y="675"/>
                    <a:pt x="466" y="675"/>
                  </a:cubicBezTo>
                  <a:cubicBezTo>
                    <a:pt x="466" y="650"/>
                    <a:pt x="486" y="630"/>
                    <a:pt x="511" y="630"/>
                  </a:cubicBezTo>
                  <a:cubicBezTo>
                    <a:pt x="871" y="630"/>
                    <a:pt x="871" y="630"/>
                    <a:pt x="871" y="630"/>
                  </a:cubicBezTo>
                  <a:cubicBezTo>
                    <a:pt x="896" y="630"/>
                    <a:pt x="916" y="650"/>
                    <a:pt x="916" y="675"/>
                  </a:cubicBezTo>
                  <a:cubicBezTo>
                    <a:pt x="916" y="720"/>
                    <a:pt x="916" y="720"/>
                    <a:pt x="916" y="720"/>
                  </a:cubicBezTo>
                  <a:cubicBezTo>
                    <a:pt x="1169" y="720"/>
                    <a:pt x="1169" y="720"/>
                    <a:pt x="1169" y="720"/>
                  </a:cubicBezTo>
                  <a:cubicBezTo>
                    <a:pt x="1189" y="720"/>
                    <a:pt x="1206" y="708"/>
                    <a:pt x="1212" y="689"/>
                  </a:cubicBezTo>
                  <a:cubicBezTo>
                    <a:pt x="1382" y="180"/>
                    <a:pt x="1382" y="180"/>
                    <a:pt x="1382" y="180"/>
                  </a:cubicBezTo>
                  <a:cubicBezTo>
                    <a:pt x="1006" y="180"/>
                    <a:pt x="1006" y="180"/>
                    <a:pt x="1006" y="180"/>
                  </a:cubicBezTo>
                  <a:cubicBezTo>
                    <a:pt x="1006" y="135"/>
                    <a:pt x="1006" y="135"/>
                    <a:pt x="1006" y="135"/>
                  </a:cubicBezTo>
                  <a:cubicBezTo>
                    <a:pt x="1006" y="61"/>
                    <a:pt x="945" y="0"/>
                    <a:pt x="871" y="0"/>
                  </a:cubicBezTo>
                  <a:close/>
                  <a:moveTo>
                    <a:pt x="466" y="180"/>
                  </a:moveTo>
                  <a:cubicBezTo>
                    <a:pt x="466" y="135"/>
                    <a:pt x="466" y="135"/>
                    <a:pt x="466" y="135"/>
                  </a:cubicBezTo>
                  <a:cubicBezTo>
                    <a:pt x="466" y="110"/>
                    <a:pt x="486" y="90"/>
                    <a:pt x="511" y="90"/>
                  </a:cubicBezTo>
                  <a:cubicBezTo>
                    <a:pt x="871" y="90"/>
                    <a:pt x="871" y="90"/>
                    <a:pt x="871" y="90"/>
                  </a:cubicBezTo>
                  <a:cubicBezTo>
                    <a:pt x="896" y="90"/>
                    <a:pt x="916" y="110"/>
                    <a:pt x="916" y="135"/>
                  </a:cubicBezTo>
                  <a:cubicBezTo>
                    <a:pt x="916" y="180"/>
                    <a:pt x="916" y="180"/>
                    <a:pt x="916" y="180"/>
                  </a:cubicBezTo>
                  <a:lnTo>
                    <a:pt x="466" y="180"/>
                  </a:lnTo>
                  <a:close/>
                  <a:moveTo>
                    <a:pt x="466" y="180"/>
                  </a:moveTo>
                  <a:cubicBezTo>
                    <a:pt x="466" y="180"/>
                    <a:pt x="466" y="180"/>
                    <a:pt x="466" y="18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4" name="Group 163">
            <a:extLst>
              <a:ext uri="{FF2B5EF4-FFF2-40B4-BE49-F238E27FC236}">
                <a16:creationId xmlns:a16="http://schemas.microsoft.com/office/drawing/2014/main" id="{F1C4E435-E41A-46D8-9361-243C002037E4}"/>
              </a:ext>
            </a:extLst>
          </p:cNvPr>
          <p:cNvGrpSpPr/>
          <p:nvPr/>
        </p:nvGrpSpPr>
        <p:grpSpPr>
          <a:xfrm>
            <a:off x="10980283" y="387288"/>
            <a:ext cx="285824" cy="285263"/>
            <a:chOff x="6597650" y="-576263"/>
            <a:chExt cx="808038" cy="806451"/>
          </a:xfrm>
          <a:solidFill>
            <a:schemeClr val="tx1">
              <a:lumMod val="75000"/>
              <a:lumOff val="25000"/>
            </a:schemeClr>
          </a:solidFill>
        </p:grpSpPr>
        <p:sp>
          <p:nvSpPr>
            <p:cNvPr id="162" name="Freeform 20">
              <a:extLst>
                <a:ext uri="{FF2B5EF4-FFF2-40B4-BE49-F238E27FC236}">
                  <a16:creationId xmlns:a16="http://schemas.microsoft.com/office/drawing/2014/main" id="{DCABDDC6-829E-400D-9CB8-150AA919460F}"/>
                </a:ext>
              </a:extLst>
            </p:cNvPr>
            <p:cNvSpPr>
              <a:spLocks noEditPoints="1"/>
            </p:cNvSpPr>
            <p:nvPr/>
          </p:nvSpPr>
          <p:spPr bwMode="auto">
            <a:xfrm>
              <a:off x="6646863" y="-576263"/>
              <a:ext cx="709613" cy="473076"/>
            </a:xfrm>
            <a:custGeom>
              <a:avLst/>
              <a:gdLst>
                <a:gd name="T0" fmla="*/ 180 w 1800"/>
                <a:gd name="T1" fmla="*/ 960 h 1200"/>
                <a:gd name="T2" fmla="*/ 305 w 1800"/>
                <a:gd name="T3" fmla="*/ 909 h 1200"/>
                <a:gd name="T4" fmla="*/ 482 w 1800"/>
                <a:gd name="T5" fmla="*/ 998 h 1200"/>
                <a:gd name="T6" fmla="*/ 480 w 1800"/>
                <a:gd name="T7" fmla="*/ 1020 h 1200"/>
                <a:gd name="T8" fmla="*/ 660 w 1800"/>
                <a:gd name="T9" fmla="*/ 1200 h 1200"/>
                <a:gd name="T10" fmla="*/ 840 w 1800"/>
                <a:gd name="T11" fmla="*/ 1020 h 1200"/>
                <a:gd name="T12" fmla="*/ 822 w 1800"/>
                <a:gd name="T13" fmla="*/ 943 h 1200"/>
                <a:gd name="T14" fmla="*/ 1063 w 1800"/>
                <a:gd name="T15" fmla="*/ 702 h 1200"/>
                <a:gd name="T16" fmla="*/ 1140 w 1800"/>
                <a:gd name="T17" fmla="*/ 720 h 1200"/>
                <a:gd name="T18" fmla="*/ 1320 w 1800"/>
                <a:gd name="T19" fmla="*/ 540 h 1200"/>
                <a:gd name="T20" fmla="*/ 1311 w 1800"/>
                <a:gd name="T21" fmla="*/ 487 h 1200"/>
                <a:gd name="T22" fmla="*/ 1520 w 1800"/>
                <a:gd name="T23" fmla="*/ 330 h 1200"/>
                <a:gd name="T24" fmla="*/ 1620 w 1800"/>
                <a:gd name="T25" fmla="*/ 360 h 1200"/>
                <a:gd name="T26" fmla="*/ 1800 w 1800"/>
                <a:gd name="T27" fmla="*/ 180 h 1200"/>
                <a:gd name="T28" fmla="*/ 1620 w 1800"/>
                <a:gd name="T29" fmla="*/ 0 h 1200"/>
                <a:gd name="T30" fmla="*/ 1440 w 1800"/>
                <a:gd name="T31" fmla="*/ 180 h 1200"/>
                <a:gd name="T32" fmla="*/ 1449 w 1800"/>
                <a:gd name="T33" fmla="*/ 233 h 1200"/>
                <a:gd name="T34" fmla="*/ 1240 w 1800"/>
                <a:gd name="T35" fmla="*/ 390 h 1200"/>
                <a:gd name="T36" fmla="*/ 1140 w 1800"/>
                <a:gd name="T37" fmla="*/ 360 h 1200"/>
                <a:gd name="T38" fmla="*/ 960 w 1800"/>
                <a:gd name="T39" fmla="*/ 540 h 1200"/>
                <a:gd name="T40" fmla="*/ 978 w 1800"/>
                <a:gd name="T41" fmla="*/ 617 h 1200"/>
                <a:gd name="T42" fmla="*/ 737 w 1800"/>
                <a:gd name="T43" fmla="*/ 858 h 1200"/>
                <a:gd name="T44" fmla="*/ 660 w 1800"/>
                <a:gd name="T45" fmla="*/ 840 h 1200"/>
                <a:gd name="T46" fmla="*/ 535 w 1800"/>
                <a:gd name="T47" fmla="*/ 891 h 1200"/>
                <a:gd name="T48" fmla="*/ 358 w 1800"/>
                <a:gd name="T49" fmla="*/ 802 h 1200"/>
                <a:gd name="T50" fmla="*/ 360 w 1800"/>
                <a:gd name="T51" fmla="*/ 780 h 1200"/>
                <a:gd name="T52" fmla="*/ 180 w 1800"/>
                <a:gd name="T53" fmla="*/ 600 h 1200"/>
                <a:gd name="T54" fmla="*/ 0 w 1800"/>
                <a:gd name="T55" fmla="*/ 780 h 1200"/>
                <a:gd name="T56" fmla="*/ 180 w 1800"/>
                <a:gd name="T57" fmla="*/ 960 h 1200"/>
                <a:gd name="T58" fmla="*/ 180 w 1800"/>
                <a:gd name="T59" fmla="*/ 960 h 1200"/>
                <a:gd name="T60" fmla="*/ 180 w 1800"/>
                <a:gd name="T61" fmla="*/ 96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0" h="1200">
                  <a:moveTo>
                    <a:pt x="180" y="960"/>
                  </a:moveTo>
                  <a:cubicBezTo>
                    <a:pt x="228" y="960"/>
                    <a:pt x="272" y="941"/>
                    <a:pt x="305" y="909"/>
                  </a:cubicBezTo>
                  <a:cubicBezTo>
                    <a:pt x="482" y="998"/>
                    <a:pt x="482" y="998"/>
                    <a:pt x="482" y="998"/>
                  </a:cubicBezTo>
                  <a:cubicBezTo>
                    <a:pt x="481" y="1005"/>
                    <a:pt x="480" y="1013"/>
                    <a:pt x="480" y="1020"/>
                  </a:cubicBezTo>
                  <a:cubicBezTo>
                    <a:pt x="480" y="1119"/>
                    <a:pt x="561" y="1200"/>
                    <a:pt x="660" y="1200"/>
                  </a:cubicBezTo>
                  <a:cubicBezTo>
                    <a:pt x="759" y="1200"/>
                    <a:pt x="840" y="1119"/>
                    <a:pt x="840" y="1020"/>
                  </a:cubicBezTo>
                  <a:cubicBezTo>
                    <a:pt x="840" y="992"/>
                    <a:pt x="833" y="966"/>
                    <a:pt x="822" y="943"/>
                  </a:cubicBezTo>
                  <a:cubicBezTo>
                    <a:pt x="1063" y="702"/>
                    <a:pt x="1063" y="702"/>
                    <a:pt x="1063" y="702"/>
                  </a:cubicBezTo>
                  <a:cubicBezTo>
                    <a:pt x="1086" y="713"/>
                    <a:pt x="1112" y="720"/>
                    <a:pt x="1140" y="720"/>
                  </a:cubicBezTo>
                  <a:cubicBezTo>
                    <a:pt x="1239" y="720"/>
                    <a:pt x="1320" y="639"/>
                    <a:pt x="1320" y="540"/>
                  </a:cubicBezTo>
                  <a:cubicBezTo>
                    <a:pt x="1320" y="521"/>
                    <a:pt x="1316" y="504"/>
                    <a:pt x="1311" y="487"/>
                  </a:cubicBezTo>
                  <a:cubicBezTo>
                    <a:pt x="1520" y="330"/>
                    <a:pt x="1520" y="330"/>
                    <a:pt x="1520" y="330"/>
                  </a:cubicBezTo>
                  <a:cubicBezTo>
                    <a:pt x="1549" y="349"/>
                    <a:pt x="1583" y="360"/>
                    <a:pt x="1620" y="360"/>
                  </a:cubicBezTo>
                  <a:cubicBezTo>
                    <a:pt x="1719" y="360"/>
                    <a:pt x="1800" y="279"/>
                    <a:pt x="1800" y="180"/>
                  </a:cubicBezTo>
                  <a:cubicBezTo>
                    <a:pt x="1800" y="81"/>
                    <a:pt x="1719" y="0"/>
                    <a:pt x="1620" y="0"/>
                  </a:cubicBezTo>
                  <a:cubicBezTo>
                    <a:pt x="1521" y="0"/>
                    <a:pt x="1440" y="81"/>
                    <a:pt x="1440" y="180"/>
                  </a:cubicBezTo>
                  <a:cubicBezTo>
                    <a:pt x="1440" y="199"/>
                    <a:pt x="1444" y="216"/>
                    <a:pt x="1449" y="233"/>
                  </a:cubicBezTo>
                  <a:cubicBezTo>
                    <a:pt x="1240" y="390"/>
                    <a:pt x="1240" y="390"/>
                    <a:pt x="1240" y="390"/>
                  </a:cubicBezTo>
                  <a:cubicBezTo>
                    <a:pt x="1211" y="371"/>
                    <a:pt x="1177" y="360"/>
                    <a:pt x="1140" y="360"/>
                  </a:cubicBezTo>
                  <a:cubicBezTo>
                    <a:pt x="1041" y="360"/>
                    <a:pt x="960" y="441"/>
                    <a:pt x="960" y="540"/>
                  </a:cubicBezTo>
                  <a:cubicBezTo>
                    <a:pt x="960" y="568"/>
                    <a:pt x="967" y="594"/>
                    <a:pt x="978" y="617"/>
                  </a:cubicBezTo>
                  <a:cubicBezTo>
                    <a:pt x="737" y="858"/>
                    <a:pt x="737" y="858"/>
                    <a:pt x="737" y="858"/>
                  </a:cubicBezTo>
                  <a:cubicBezTo>
                    <a:pt x="714" y="847"/>
                    <a:pt x="688" y="840"/>
                    <a:pt x="660" y="840"/>
                  </a:cubicBezTo>
                  <a:cubicBezTo>
                    <a:pt x="612" y="840"/>
                    <a:pt x="568" y="859"/>
                    <a:pt x="535" y="891"/>
                  </a:cubicBezTo>
                  <a:cubicBezTo>
                    <a:pt x="358" y="802"/>
                    <a:pt x="358" y="802"/>
                    <a:pt x="358" y="802"/>
                  </a:cubicBezTo>
                  <a:cubicBezTo>
                    <a:pt x="359" y="795"/>
                    <a:pt x="360" y="787"/>
                    <a:pt x="360" y="780"/>
                  </a:cubicBezTo>
                  <a:cubicBezTo>
                    <a:pt x="360" y="681"/>
                    <a:pt x="279" y="600"/>
                    <a:pt x="180" y="600"/>
                  </a:cubicBezTo>
                  <a:cubicBezTo>
                    <a:pt x="81" y="600"/>
                    <a:pt x="0" y="681"/>
                    <a:pt x="0" y="780"/>
                  </a:cubicBezTo>
                  <a:cubicBezTo>
                    <a:pt x="0" y="879"/>
                    <a:pt x="81" y="960"/>
                    <a:pt x="180" y="960"/>
                  </a:cubicBezTo>
                  <a:close/>
                  <a:moveTo>
                    <a:pt x="180" y="960"/>
                  </a:moveTo>
                  <a:cubicBezTo>
                    <a:pt x="180" y="960"/>
                    <a:pt x="180" y="960"/>
                    <a:pt x="180" y="96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3" name="Freeform 21">
              <a:extLst>
                <a:ext uri="{FF2B5EF4-FFF2-40B4-BE49-F238E27FC236}">
                  <a16:creationId xmlns:a16="http://schemas.microsoft.com/office/drawing/2014/main" id="{8CBD6FE0-AFEB-4982-9653-CB041CD79A25}"/>
                </a:ext>
              </a:extLst>
            </p:cNvPr>
            <p:cNvSpPr>
              <a:spLocks noEditPoints="1"/>
            </p:cNvSpPr>
            <p:nvPr/>
          </p:nvSpPr>
          <p:spPr bwMode="auto">
            <a:xfrm>
              <a:off x="6597650" y="-339725"/>
              <a:ext cx="808038" cy="569913"/>
            </a:xfrm>
            <a:custGeom>
              <a:avLst/>
              <a:gdLst>
                <a:gd name="T0" fmla="*/ 1988 w 2048"/>
                <a:gd name="T1" fmla="*/ 1328 h 1448"/>
                <a:gd name="T2" fmla="*/ 1924 w 2048"/>
                <a:gd name="T3" fmla="*/ 1328 h 1448"/>
                <a:gd name="T4" fmla="*/ 1924 w 2048"/>
                <a:gd name="T5" fmla="*/ 60 h 1448"/>
                <a:gd name="T6" fmla="*/ 1864 w 2048"/>
                <a:gd name="T7" fmla="*/ 0 h 1448"/>
                <a:gd name="T8" fmla="*/ 1624 w 2048"/>
                <a:gd name="T9" fmla="*/ 0 h 1448"/>
                <a:gd name="T10" fmla="*/ 1564 w 2048"/>
                <a:gd name="T11" fmla="*/ 60 h 1448"/>
                <a:gd name="T12" fmla="*/ 1564 w 2048"/>
                <a:gd name="T13" fmla="*/ 1328 h 1448"/>
                <a:gd name="T14" fmla="*/ 1444 w 2048"/>
                <a:gd name="T15" fmla="*/ 1328 h 1448"/>
                <a:gd name="T16" fmla="*/ 1444 w 2048"/>
                <a:gd name="T17" fmla="*/ 420 h 1448"/>
                <a:gd name="T18" fmla="*/ 1384 w 2048"/>
                <a:gd name="T19" fmla="*/ 360 h 1448"/>
                <a:gd name="T20" fmla="*/ 1144 w 2048"/>
                <a:gd name="T21" fmla="*/ 360 h 1448"/>
                <a:gd name="T22" fmla="*/ 1084 w 2048"/>
                <a:gd name="T23" fmla="*/ 420 h 1448"/>
                <a:gd name="T24" fmla="*/ 1084 w 2048"/>
                <a:gd name="T25" fmla="*/ 1328 h 1448"/>
                <a:gd name="T26" fmla="*/ 964 w 2048"/>
                <a:gd name="T27" fmla="*/ 1328 h 1448"/>
                <a:gd name="T28" fmla="*/ 964 w 2048"/>
                <a:gd name="T29" fmla="*/ 900 h 1448"/>
                <a:gd name="T30" fmla="*/ 904 w 2048"/>
                <a:gd name="T31" fmla="*/ 840 h 1448"/>
                <a:gd name="T32" fmla="*/ 664 w 2048"/>
                <a:gd name="T33" fmla="*/ 840 h 1448"/>
                <a:gd name="T34" fmla="*/ 604 w 2048"/>
                <a:gd name="T35" fmla="*/ 900 h 1448"/>
                <a:gd name="T36" fmla="*/ 604 w 2048"/>
                <a:gd name="T37" fmla="*/ 1328 h 1448"/>
                <a:gd name="T38" fmla="*/ 484 w 2048"/>
                <a:gd name="T39" fmla="*/ 1328 h 1448"/>
                <a:gd name="T40" fmla="*/ 484 w 2048"/>
                <a:gd name="T41" fmla="*/ 660 h 1448"/>
                <a:gd name="T42" fmla="*/ 424 w 2048"/>
                <a:gd name="T43" fmla="*/ 600 h 1448"/>
                <a:gd name="T44" fmla="*/ 184 w 2048"/>
                <a:gd name="T45" fmla="*/ 600 h 1448"/>
                <a:gd name="T46" fmla="*/ 124 w 2048"/>
                <a:gd name="T47" fmla="*/ 660 h 1448"/>
                <a:gd name="T48" fmla="*/ 124 w 2048"/>
                <a:gd name="T49" fmla="*/ 1328 h 1448"/>
                <a:gd name="T50" fmla="*/ 60 w 2048"/>
                <a:gd name="T51" fmla="*/ 1328 h 1448"/>
                <a:gd name="T52" fmla="*/ 0 w 2048"/>
                <a:gd name="T53" fmla="*/ 1388 h 1448"/>
                <a:gd name="T54" fmla="*/ 60 w 2048"/>
                <a:gd name="T55" fmla="*/ 1448 h 1448"/>
                <a:gd name="T56" fmla="*/ 1988 w 2048"/>
                <a:gd name="T57" fmla="*/ 1448 h 1448"/>
                <a:gd name="T58" fmla="*/ 2048 w 2048"/>
                <a:gd name="T59" fmla="*/ 1388 h 1448"/>
                <a:gd name="T60" fmla="*/ 1988 w 2048"/>
                <a:gd name="T61" fmla="*/ 1328 h 1448"/>
                <a:gd name="T62" fmla="*/ 1988 w 2048"/>
                <a:gd name="T63" fmla="*/ 1328 h 1448"/>
                <a:gd name="T64" fmla="*/ 1988 w 2048"/>
                <a:gd name="T65" fmla="*/ 1328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8" h="1448">
                  <a:moveTo>
                    <a:pt x="1988" y="1328"/>
                  </a:moveTo>
                  <a:cubicBezTo>
                    <a:pt x="1924" y="1328"/>
                    <a:pt x="1924" y="1328"/>
                    <a:pt x="1924" y="1328"/>
                  </a:cubicBezTo>
                  <a:cubicBezTo>
                    <a:pt x="1924" y="60"/>
                    <a:pt x="1924" y="60"/>
                    <a:pt x="1924" y="60"/>
                  </a:cubicBezTo>
                  <a:cubicBezTo>
                    <a:pt x="1924" y="27"/>
                    <a:pt x="1897" y="0"/>
                    <a:pt x="1864" y="0"/>
                  </a:cubicBezTo>
                  <a:cubicBezTo>
                    <a:pt x="1624" y="0"/>
                    <a:pt x="1624" y="0"/>
                    <a:pt x="1624" y="0"/>
                  </a:cubicBezTo>
                  <a:cubicBezTo>
                    <a:pt x="1591" y="0"/>
                    <a:pt x="1564" y="27"/>
                    <a:pt x="1564" y="60"/>
                  </a:cubicBezTo>
                  <a:cubicBezTo>
                    <a:pt x="1564" y="1328"/>
                    <a:pt x="1564" y="1328"/>
                    <a:pt x="1564" y="1328"/>
                  </a:cubicBezTo>
                  <a:cubicBezTo>
                    <a:pt x="1444" y="1328"/>
                    <a:pt x="1444" y="1328"/>
                    <a:pt x="1444" y="1328"/>
                  </a:cubicBezTo>
                  <a:cubicBezTo>
                    <a:pt x="1444" y="420"/>
                    <a:pt x="1444" y="420"/>
                    <a:pt x="1444" y="420"/>
                  </a:cubicBezTo>
                  <a:cubicBezTo>
                    <a:pt x="1444" y="387"/>
                    <a:pt x="1417" y="360"/>
                    <a:pt x="1384" y="360"/>
                  </a:cubicBezTo>
                  <a:cubicBezTo>
                    <a:pt x="1144" y="360"/>
                    <a:pt x="1144" y="360"/>
                    <a:pt x="1144" y="360"/>
                  </a:cubicBezTo>
                  <a:cubicBezTo>
                    <a:pt x="1111" y="360"/>
                    <a:pt x="1084" y="387"/>
                    <a:pt x="1084" y="420"/>
                  </a:cubicBezTo>
                  <a:cubicBezTo>
                    <a:pt x="1084" y="1328"/>
                    <a:pt x="1084" y="1328"/>
                    <a:pt x="1084" y="1328"/>
                  </a:cubicBezTo>
                  <a:cubicBezTo>
                    <a:pt x="964" y="1328"/>
                    <a:pt x="964" y="1328"/>
                    <a:pt x="964" y="1328"/>
                  </a:cubicBezTo>
                  <a:cubicBezTo>
                    <a:pt x="964" y="900"/>
                    <a:pt x="964" y="900"/>
                    <a:pt x="964" y="900"/>
                  </a:cubicBezTo>
                  <a:cubicBezTo>
                    <a:pt x="964" y="867"/>
                    <a:pt x="937" y="840"/>
                    <a:pt x="904" y="840"/>
                  </a:cubicBezTo>
                  <a:cubicBezTo>
                    <a:pt x="664" y="840"/>
                    <a:pt x="664" y="840"/>
                    <a:pt x="664" y="840"/>
                  </a:cubicBezTo>
                  <a:cubicBezTo>
                    <a:pt x="631" y="840"/>
                    <a:pt x="604" y="867"/>
                    <a:pt x="604" y="900"/>
                  </a:cubicBezTo>
                  <a:cubicBezTo>
                    <a:pt x="604" y="1328"/>
                    <a:pt x="604" y="1328"/>
                    <a:pt x="604" y="1328"/>
                  </a:cubicBezTo>
                  <a:cubicBezTo>
                    <a:pt x="484" y="1328"/>
                    <a:pt x="484" y="1328"/>
                    <a:pt x="484" y="1328"/>
                  </a:cubicBezTo>
                  <a:cubicBezTo>
                    <a:pt x="484" y="660"/>
                    <a:pt x="484" y="660"/>
                    <a:pt x="484" y="660"/>
                  </a:cubicBezTo>
                  <a:cubicBezTo>
                    <a:pt x="484" y="627"/>
                    <a:pt x="457" y="600"/>
                    <a:pt x="424" y="600"/>
                  </a:cubicBezTo>
                  <a:cubicBezTo>
                    <a:pt x="184" y="600"/>
                    <a:pt x="184" y="600"/>
                    <a:pt x="184" y="600"/>
                  </a:cubicBezTo>
                  <a:cubicBezTo>
                    <a:pt x="151" y="600"/>
                    <a:pt x="124" y="627"/>
                    <a:pt x="124" y="660"/>
                  </a:cubicBezTo>
                  <a:cubicBezTo>
                    <a:pt x="124" y="1328"/>
                    <a:pt x="124" y="1328"/>
                    <a:pt x="124" y="1328"/>
                  </a:cubicBezTo>
                  <a:cubicBezTo>
                    <a:pt x="60" y="1328"/>
                    <a:pt x="60" y="1328"/>
                    <a:pt x="60" y="1328"/>
                  </a:cubicBezTo>
                  <a:cubicBezTo>
                    <a:pt x="27" y="1328"/>
                    <a:pt x="0" y="1355"/>
                    <a:pt x="0" y="1388"/>
                  </a:cubicBezTo>
                  <a:cubicBezTo>
                    <a:pt x="0" y="1421"/>
                    <a:pt x="27" y="1448"/>
                    <a:pt x="60" y="1448"/>
                  </a:cubicBezTo>
                  <a:cubicBezTo>
                    <a:pt x="1988" y="1448"/>
                    <a:pt x="1988" y="1448"/>
                    <a:pt x="1988" y="1448"/>
                  </a:cubicBezTo>
                  <a:cubicBezTo>
                    <a:pt x="2021" y="1448"/>
                    <a:pt x="2048" y="1421"/>
                    <a:pt x="2048" y="1388"/>
                  </a:cubicBezTo>
                  <a:cubicBezTo>
                    <a:pt x="2048" y="1355"/>
                    <a:pt x="2021" y="1328"/>
                    <a:pt x="1988" y="1328"/>
                  </a:cubicBezTo>
                  <a:close/>
                  <a:moveTo>
                    <a:pt x="1988" y="1328"/>
                  </a:moveTo>
                  <a:cubicBezTo>
                    <a:pt x="1988" y="1328"/>
                    <a:pt x="1988" y="1328"/>
                    <a:pt x="1988" y="132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spTree>
    <p:extLst>
      <p:ext uri="{BB962C8B-B14F-4D97-AF65-F5344CB8AC3E}">
        <p14:creationId xmlns:p14="http://schemas.microsoft.com/office/powerpoint/2010/main" val="139691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567769" y="3306248"/>
            <a:ext cx="6327017" cy="3875298"/>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7420303" y="1388804"/>
            <a:ext cx="10122496"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In this demo, the Focus’ team:</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a declarative approach using API Connect Essentials (</a:t>
            </a:r>
            <a:r>
              <a:rPr lang="en-US" sz="2000" dirty="0" err="1">
                <a:latin typeface="IBM Plex Sans Light" panose="020B0403050203000203" pitchFamily="34" charset="0"/>
              </a:rPr>
              <a:t>StepZen</a:t>
            </a:r>
            <a:r>
              <a:rPr lang="en-US" sz="2000" dirty="0">
                <a:latin typeface="IBM Plex Sans Light" panose="020B0403050203000203" pitchFamily="34" charset="0"/>
              </a:rPr>
              <a: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different sources (two REST services and one MySQL database);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graph composition using @materializer;</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Deployed the new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API Connect Essentials cloud runtime;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Proxy API in API Connect to call the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API Connect Essentials;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Managed their API and set up the security policies;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Product and apply </a:t>
            </a:r>
            <a:r>
              <a:rPr lang="en-US" sz="2000" dirty="0" err="1">
                <a:latin typeface="IBM Plex Sans Light" panose="020B0403050203000203" pitchFamily="34" charset="0"/>
              </a:rPr>
              <a:t>GraphQL</a:t>
            </a:r>
            <a:r>
              <a:rPr lang="en-US" sz="2000" dirty="0">
                <a:latin typeface="IBM Plex Sans Light" panose="020B0403050203000203" pitchFamily="34" charset="0"/>
              </a:rPr>
              <a:t> rate limits;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Socialized their </a:t>
            </a:r>
            <a:r>
              <a:rPr lang="en-US" sz="2000" dirty="0" err="1">
                <a:latin typeface="IBM Plex Sans Light" panose="020B0403050203000203" pitchFamily="34" charset="0"/>
              </a:rPr>
              <a:t>GraphQL</a:t>
            </a:r>
            <a:r>
              <a:rPr lang="en-US" sz="2000" dirty="0">
                <a:latin typeface="IBM Plex Sans Light" panose="020B0403050203000203" pitchFamily="34" charset="0"/>
              </a:rPr>
              <a:t> API on the Developer Portal and demonstrated how an API consumer can use the API portal to perform self-service consumption of the API;</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From a business perspective, Focus Corporate learned how to use APIs to automate a series of steps to obtain customer and order information from different sources (legacy services and databases). They verified how to use an API as the foundation of their digital transformation journey.</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For Focus’ Development team, they learned an easier way to build </a:t>
            </a:r>
            <a:r>
              <a:rPr lang="en-US" sz="2000" dirty="0" err="1">
                <a:latin typeface="IBM Plex Sans Light" panose="020B0403050203000203" pitchFamily="34" charset="0"/>
              </a:rPr>
              <a:t>GraphQL</a:t>
            </a:r>
            <a:r>
              <a:rPr lang="en-US" sz="2000" dirty="0">
                <a:latin typeface="IBM Plex Sans Light" panose="020B0403050203000203" pitchFamily="34" charset="0"/>
              </a:rPr>
              <a:t> APIs and consume data stored everywhere. At the same time, they saw a complete API Management solution that enables them to create, secure, socialize and manage APIs.</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2024.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40397</TotalTime>
  <Words>1784</Words>
  <Application>Microsoft Macintosh PowerPoint</Application>
  <PresentationFormat>Custom</PresentationFormat>
  <Paragraphs>144</Paragraphs>
  <Slides>10</Slides>
  <Notes>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10</vt:i4>
      </vt:variant>
    </vt:vector>
  </HeadingPairs>
  <TitlesOfParts>
    <vt:vector size="30" baseType="lpstr">
      <vt:lpstr>.AppleSystemUIFont</vt:lpstr>
      <vt:lpstr>Arial</vt:lpstr>
      <vt:lpstr>HelvNeue Light for IBM</vt:lpstr>
      <vt:lpstr>IBM Plex Mono SmBld</vt:lpstr>
      <vt:lpstr>IBM Plex Sans</vt:lpstr>
      <vt:lpstr>IBM Plex Sans ExtLt</vt:lpstr>
      <vt:lpstr>IBM Plex Sans Light</vt:lpstr>
      <vt:lpstr>IBM Plex Sans SmBld</vt:lpstr>
      <vt:lpstr>IBM Plex Sans VF</vt:lpstr>
      <vt:lpstr>inherit</vt:lpstr>
      <vt:lpstr>Monaco</vt:lpstr>
      <vt:lpstr>Open Sans</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The rising adoption of hybrid cloud has resulted in data stored everywhere</vt:lpstr>
      <vt:lpstr>Focus Corporation Scenario </vt:lpstr>
      <vt:lpstr>Demonstration Agenda</vt:lpstr>
      <vt:lpstr>Demonstration</vt:lpstr>
      <vt:lpstr>Demonstration Summary</vt:lpstr>
      <vt:lpstr>Thank you</vt:lpstr>
      <vt:lpstr>PowerPoint Presentation</vt:lpstr>
      <vt:lpstr>Backup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614</cp:revision>
  <cp:lastPrinted>2020-05-20T21:29:14Z</cp:lastPrinted>
  <dcterms:created xsi:type="dcterms:W3CDTF">2020-04-13T04:05:19Z</dcterms:created>
  <dcterms:modified xsi:type="dcterms:W3CDTF">2024-04-18T14:41:20Z</dcterms:modified>
</cp:coreProperties>
</file>